
<file path=[Content_Types].xml><?xml version="1.0" encoding="utf-8"?>
<Types xmlns="http://schemas.openxmlformats.org/package/2006/content-types">
  <Default Extension="jpeg" ContentType="image/jpeg"/>
  <Default Extension="gif" ContentType="image/gif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3"/>
    <p:sldId id="308" r:id="rId4"/>
    <p:sldId id="256" r:id="rId5"/>
    <p:sldId id="309" r:id="rId6"/>
    <p:sldId id="258" r:id="rId7"/>
    <p:sldId id="314" r:id="rId8"/>
    <p:sldId id="283" r:id="rId9"/>
    <p:sldId id="298" r:id="rId10"/>
    <p:sldId id="260" r:id="rId11"/>
    <p:sldId id="296" r:id="rId12"/>
    <p:sldId id="295" r:id="rId13"/>
    <p:sldId id="306" r:id="rId14"/>
    <p:sldId id="305" r:id="rId15"/>
    <p:sldId id="264" r:id="rId16"/>
    <p:sldId id="286" r:id="rId17"/>
    <p:sldId id="265" r:id="rId18"/>
    <p:sldId id="287" r:id="rId19"/>
    <p:sldId id="307" r:id="rId20"/>
    <p:sldId id="302" r:id="rId21"/>
    <p:sldId id="324" r:id="rId22"/>
    <p:sldId id="299" r:id="rId23"/>
    <p:sldId id="272" r:id="rId24"/>
    <p:sldId id="281" r:id="rId25"/>
    <p:sldId id="312" r:id="rId26"/>
    <p:sldId id="313" r:id="rId27"/>
    <p:sldId id="315" r:id="rId28"/>
    <p:sldId id="316" r:id="rId29"/>
    <p:sldId id="317" r:id="rId30"/>
    <p:sldId id="318" r:id="rId31"/>
    <p:sldId id="319" r:id="rId32"/>
    <p:sldId id="321" r:id="rId33"/>
    <p:sldId id="322" r:id="rId34"/>
    <p:sldId id="323" r:id="rId3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8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slide" Target="slide16.xml"/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jpeg"/><Relationship Id="rId1" Type="http://schemas.openxmlformats.org/officeDocument/2006/relationships/hyperlink" Target="http://image.baidu.com/i?ct=503316480&amp;z=0&amp;tn=baiduimagedetail&amp;word=%C0%EE%CA%B1%D5%E4&amp;in=1&amp;cl=2&amp;cm=1&amp;sc=0&amp;lm=-1&amp;pn=0&amp;rn=1" TargetMode="External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slide" Target="slide11.xml"/><Relationship Id="rId4" Type="http://schemas.openxmlformats.org/officeDocument/2006/relationships/image" Target="../media/image13.jpeg"/><Relationship Id="rId3" Type="http://schemas.openxmlformats.org/officeDocument/2006/relationships/hyperlink" Target="http://image.baidu.com/i?ct=503316480&amp;z=0&amp;tn=baiduimagedetail&amp;word=%B4%A9%C9%BD%BC%D7&amp;in=5&amp;cl=2&amp;cm=1&amp;sc=0&amp;lm=-1&amp;pn=4&amp;rn=1" TargetMode="External"/><Relationship Id="rId2" Type="http://schemas.openxmlformats.org/officeDocument/2006/relationships/image" Target="../media/image12.jpeg"/><Relationship Id="rId1" Type="http://schemas.openxmlformats.org/officeDocument/2006/relationships/hyperlink" Target="http://www.biobox.cn/binweidongwu/shoulei/chuanshanjia.htm" TargetMode="Externa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11.xml"/><Relationship Id="rId2" Type="http://schemas.openxmlformats.org/officeDocument/2006/relationships/image" Target="../media/image14.jpeg"/><Relationship Id="rId1" Type="http://schemas.openxmlformats.org/officeDocument/2006/relationships/hyperlink" Target="http://pm.cangdian.com/pmzp.asp?KW=&#39038;&#28851;&#37995;&amp;page=8" TargetMode="External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image" Target="../media/image17.jpeg"/><Relationship Id="rId4" Type="http://schemas.openxmlformats.org/officeDocument/2006/relationships/hyperlink" Target="http://www.cctv.com/program/zoujinkexue/20040319/102295_1.shtml" TargetMode="External"/><Relationship Id="rId3" Type="http://schemas.openxmlformats.org/officeDocument/2006/relationships/image" Target="../media/image16.png"/><Relationship Id="rId2" Type="http://schemas.openxmlformats.org/officeDocument/2006/relationships/hyperlink" Target="http://www.wzceec.net/wzjc/xx/yw/dlc/jcjs/200605/818.html" TargetMode="External"/><Relationship Id="rId1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9.jpeg"/><Relationship Id="rId1" Type="http://schemas.openxmlformats.org/officeDocument/2006/relationships/hyperlink" Target="http://www.zhihere.com/class.asp?lx=small&amp;anid=23&amp;nid=261&amp;Page=16" TargetMode="Externa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20.xml"/><Relationship Id="rId2" Type="http://schemas.openxmlformats.org/officeDocument/2006/relationships/slide" Target="slide21.xml"/><Relationship Id="rId1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18.xml"/><Relationship Id="rId2" Type="http://schemas.openxmlformats.org/officeDocument/2006/relationships/image" Target="../media/image20.jpeg"/><Relationship Id="rId1" Type="http://schemas.openxmlformats.org/officeDocument/2006/relationships/hyperlink" Target="http://travel.hg.net.cn/Huanggang/qichun/1139_7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22.xml"/><Relationship Id="rId1" Type="http://schemas.openxmlformats.org/officeDocument/2006/relationships/image" Target="../media/image2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2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hyperlink" Target="http://so.39.net/cse/search?s=4195211300598999376&amp;entry=1&amp;q=%E9%A6%A5%E6%84%9F%E5%95%89%E5%8F%A3%E6%9C%8D%E6%B6%B2" TargetMode="External"/><Relationship Id="rId1" Type="http://schemas.openxmlformats.org/officeDocument/2006/relationships/hyperlink" Target="http://so.39.net/cse/search?s=4195211300598999376&amp;entry=1&amp;q=%E5%88%A9%E5%B7%B4%E9%9F%A6%E6%9E%97%E7%89%87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hyperlink" Target="file:///H:\Users\Administrator\Desktop\&#26446;&#26102;&#29645;\&#26446;&#26102;&#29645;\&#21512;&#24182;1.mp4" TargetMode="External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1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emf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77200" cy="944562"/>
          </a:xfrm>
          <a:solidFill>
            <a:schemeClr val="tx1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zh-CN" altLang="en-US">
                <a:solidFill>
                  <a:srgbClr val="FF3300"/>
                </a:solidFill>
                <a:latin typeface="黑体" pitchFamily="2" charset="-122"/>
                <a:ea typeface="黑体" pitchFamily="2" charset="-122"/>
              </a:rPr>
              <a:t>第六单元  杰 出 的 科 学 家</a:t>
            </a:r>
            <a:endParaRPr lang="zh-CN" altLang="en-US">
              <a:solidFill>
                <a:srgbClr val="FF33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752600"/>
            <a:ext cx="8540750" cy="38862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b="1">
                <a:latin typeface="黑体" pitchFamily="2" charset="-122"/>
                <a:ea typeface="黑体" pitchFamily="2" charset="-122"/>
              </a:rPr>
              <a:t>中国古代中医药学家       李时珍</a:t>
            </a:r>
            <a:endParaRPr lang="zh-CN" altLang="en-US" b="1">
              <a:latin typeface="黑体" pitchFamily="2" charset="-122"/>
              <a:ea typeface="黑体" pitchFamily="2" charset="-122"/>
            </a:endParaRPr>
          </a:p>
          <a:p>
            <a:pPr>
              <a:buFontTx/>
              <a:buNone/>
            </a:pPr>
            <a:r>
              <a:rPr lang="zh-CN" altLang="en-US" b="1">
                <a:latin typeface="黑体" pitchFamily="2" charset="-122"/>
                <a:ea typeface="黑体" pitchFamily="2" charset="-122"/>
              </a:rPr>
              <a:t>著名铁路工程师           詹天佑</a:t>
            </a:r>
            <a:endParaRPr lang="zh-CN" altLang="en-US" b="1">
              <a:latin typeface="黑体" pitchFamily="2" charset="-122"/>
              <a:ea typeface="黑体" pitchFamily="2" charset="-122"/>
            </a:endParaRPr>
          </a:p>
          <a:p>
            <a:pPr>
              <a:buFontTx/>
              <a:buNone/>
            </a:pPr>
            <a:r>
              <a:rPr lang="zh-CN" altLang="en-US" b="1">
                <a:latin typeface="黑体" pitchFamily="2" charset="-122"/>
                <a:ea typeface="黑体" pitchFamily="2" charset="-122"/>
              </a:rPr>
              <a:t>杰出的地质学家           李四光</a:t>
            </a:r>
            <a:endParaRPr lang="zh-CN" altLang="en-US" b="1">
              <a:latin typeface="黑体" pitchFamily="2" charset="-122"/>
              <a:ea typeface="黑体" pitchFamily="2" charset="-122"/>
            </a:endParaRPr>
          </a:p>
          <a:p>
            <a:pPr>
              <a:buFontTx/>
              <a:buNone/>
            </a:pPr>
            <a:r>
              <a:rPr lang="zh-CN" altLang="en-US" b="1">
                <a:latin typeface="黑体" pitchFamily="2" charset="-122"/>
                <a:ea typeface="黑体" pitchFamily="2" charset="-122"/>
              </a:rPr>
              <a:t>伟大物理学家             牛顿、爱因斯坦</a:t>
            </a:r>
            <a:endParaRPr lang="zh-CN" altLang="en-US" b="1">
              <a:latin typeface="黑体" pitchFamily="2" charset="-122"/>
              <a:ea typeface="黑体" pitchFamily="2" charset="-122"/>
            </a:endParaRPr>
          </a:p>
        </p:txBody>
      </p:sp>
      <p:grpSp>
        <p:nvGrpSpPr>
          <p:cNvPr id="2" name="Group 5"/>
          <p:cNvGrpSpPr/>
          <p:nvPr/>
        </p:nvGrpSpPr>
        <p:grpSpPr bwMode="auto">
          <a:xfrm>
            <a:off x="533400" y="4437112"/>
            <a:ext cx="8287072" cy="1828800"/>
            <a:chOff x="1200" y="3367"/>
            <a:chExt cx="3600" cy="953"/>
          </a:xfrm>
        </p:grpSpPr>
        <p:pic>
          <p:nvPicPr>
            <p:cNvPr id="4102" name="Picture 6" descr="李时珍"/>
            <p:cNvPicPr>
              <a:picLocks noChangeAspect="1" noChangeArrowheads="1" noCrop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 flipH="1">
              <a:off x="1200" y="3367"/>
              <a:ext cx="720" cy="953"/>
            </a:xfrm>
            <a:prstGeom prst="rect">
              <a:avLst/>
            </a:prstGeom>
            <a:noFill/>
          </p:spPr>
        </p:pic>
        <p:pic>
          <p:nvPicPr>
            <p:cNvPr id="4103" name="Picture 7" descr="pic4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3456" y="3408"/>
              <a:ext cx="640" cy="912"/>
            </a:xfrm>
            <a:prstGeom prst="rect">
              <a:avLst/>
            </a:prstGeom>
            <a:noFill/>
          </p:spPr>
        </p:pic>
        <p:pic>
          <p:nvPicPr>
            <p:cNvPr id="4104" name="Picture 8" descr="aiyin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080" y="3408"/>
              <a:ext cx="720" cy="912"/>
            </a:xfrm>
            <a:prstGeom prst="rect">
              <a:avLst/>
            </a:prstGeom>
            <a:noFill/>
          </p:spPr>
        </p:pic>
        <p:pic>
          <p:nvPicPr>
            <p:cNvPr id="4105" name="Picture 9" descr="1569_042435.jpg (10399 bytes)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1930" y="3408"/>
              <a:ext cx="758" cy="912"/>
            </a:xfrm>
            <a:prstGeom prst="rect">
              <a:avLst/>
            </a:prstGeom>
            <a:noFill/>
          </p:spPr>
        </p:pic>
        <p:pic>
          <p:nvPicPr>
            <p:cNvPr id="4106" name="Picture 10" descr="B5AD944C713273ED01AFBF4205D016E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2688" y="3408"/>
              <a:ext cx="758" cy="91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404813"/>
            <a:ext cx="91440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探究</a:t>
            </a:r>
            <a:r>
              <a:rPr lang="en-US" altLang="zh-CN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：李时珍为什么要编撰</a:t>
            </a:r>
            <a:r>
              <a:rPr lang="en-US" altLang="zh-CN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本草纲目</a:t>
            </a:r>
            <a:r>
              <a:rPr lang="en-US" altLang="zh-CN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？</a:t>
            </a:r>
            <a:endParaRPr lang="zh-CN" altLang="en-US" sz="32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7171" name="Picture 5" descr="200552015152699929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443663" y="1989138"/>
            <a:ext cx="270033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50825" y="1484313"/>
            <a:ext cx="5761038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chemeClr val="tx2">
                    <a:lumMod val="75000"/>
                  </a:schemeClr>
                </a:solidFill>
              </a:rPr>
              <a:t>纠正历代药物学著作存在缺陷</a:t>
            </a:r>
            <a:endParaRPr lang="zh-CN" alt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395288" y="2554288"/>
            <a:ext cx="5616575" cy="36009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 b="1" dirty="0"/>
              <a:t>（</a:t>
            </a:r>
            <a:r>
              <a:rPr lang="en-US" altLang="zh-CN" sz="3600" b="1" dirty="0"/>
              <a:t>1</a:t>
            </a:r>
            <a:r>
              <a:rPr lang="zh-CN" altLang="en-US" sz="3600" b="1" dirty="0"/>
              <a:t>）分类杂乱</a:t>
            </a:r>
            <a:endParaRPr lang="zh-CN" altLang="en-US" sz="3600" b="1" dirty="0"/>
          </a:p>
          <a:p>
            <a:r>
              <a:rPr lang="zh-CN" altLang="en-US" sz="3600" b="1" dirty="0"/>
              <a:t>（</a:t>
            </a:r>
            <a:r>
              <a:rPr lang="en-US" altLang="zh-CN" sz="3600" b="1" dirty="0"/>
              <a:t>2</a:t>
            </a:r>
            <a:r>
              <a:rPr lang="zh-CN" altLang="en-US" sz="3600" b="1" dirty="0"/>
              <a:t>）内容谬误</a:t>
            </a:r>
            <a:r>
              <a:rPr lang="zh-CN" altLang="en-US" sz="3600" b="1" dirty="0" smtClean="0"/>
              <a:t>：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   </a:t>
            </a:r>
            <a:r>
              <a:rPr lang="zh-CN" altLang="en-US" sz="3600" b="1" dirty="0" smtClean="0"/>
              <a:t>药</a:t>
            </a:r>
            <a:r>
              <a:rPr lang="zh-CN" altLang="en-US" sz="3600" b="1" dirty="0"/>
              <a:t>材名称混乱、药性</a:t>
            </a:r>
            <a:r>
              <a:rPr lang="zh-CN" altLang="en-US" sz="3600" b="1" dirty="0" smtClean="0"/>
              <a:t>认 识错</a:t>
            </a:r>
            <a:r>
              <a:rPr lang="zh-CN" altLang="en-US" sz="3600" b="1" dirty="0"/>
              <a:t>误</a:t>
            </a:r>
            <a:endParaRPr lang="zh-CN" altLang="en-US" sz="3600" b="1" dirty="0"/>
          </a:p>
          <a:p>
            <a:r>
              <a:rPr lang="zh-CN" altLang="en-US" sz="3600" b="1" dirty="0"/>
              <a:t>（</a:t>
            </a:r>
            <a:r>
              <a:rPr lang="en-US" altLang="zh-CN" sz="3600" b="1" dirty="0"/>
              <a:t>3</a:t>
            </a:r>
            <a:r>
              <a:rPr lang="zh-CN" altLang="en-US" sz="3600" b="1" dirty="0"/>
              <a:t>）漏载药物</a:t>
            </a:r>
            <a:endParaRPr lang="zh-CN" altLang="en-US" sz="3600" b="1" dirty="0"/>
          </a:p>
          <a:p>
            <a:pPr>
              <a:spcBef>
                <a:spcPct val="50000"/>
              </a:spcBef>
            </a:pPr>
            <a:endParaRPr lang="en-US" altLang="zh-CN" sz="3200" dirty="0"/>
          </a:p>
        </p:txBody>
      </p:sp>
      <p:sp>
        <p:nvSpPr>
          <p:cNvPr id="6" name="动作按钮: 前进或下一项 5">
            <a:hlinkClick r:id="" action="ppaction://hlinkshowjump?jump=nextslide" highlightClick="1"/>
          </p:cNvPr>
          <p:cNvSpPr/>
          <p:nvPr/>
        </p:nvSpPr>
        <p:spPr>
          <a:xfrm>
            <a:off x="8748464" y="6453336"/>
            <a:ext cx="360040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0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791963" y="116632"/>
            <a:ext cx="8964613" cy="76944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"/>
              </a:spcBef>
            </a:pPr>
            <a:r>
              <a:rPr lang="en-US" altLang="zh-CN" sz="4400" b="1" dirty="0"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32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探究</a:t>
            </a:r>
            <a:r>
              <a:rPr lang="en-US" altLang="zh-CN" sz="32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2:</a:t>
            </a:r>
            <a:r>
              <a:rPr lang="zh-CN" altLang="en-US" sz="32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李时珍是怎样编撰</a:t>
            </a:r>
            <a:r>
              <a:rPr lang="en-US" altLang="zh-CN" sz="32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32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本草纲目</a:t>
            </a:r>
            <a:r>
              <a:rPr lang="en-US" altLang="zh-CN" sz="3200" b="1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3200" b="1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的？</a:t>
            </a:r>
            <a:endParaRPr lang="zh-CN" altLang="en-US" sz="3200" b="1" dirty="0">
              <a:solidFill>
                <a:srgbClr val="C0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899592" y="1412776"/>
            <a:ext cx="7991475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zh-CN" altLang="en-US" sz="2800" b="1" dirty="0" smtClean="0">
                <a:hlinkClick r:id="rId1" action="ppaction://hlinksldjump"/>
              </a:rPr>
              <a:t>十</a:t>
            </a:r>
            <a:r>
              <a:rPr lang="zh-CN" altLang="en-US" sz="2800" b="1" dirty="0">
                <a:hlinkClick r:id="rId1" action="ppaction://hlinksldjump"/>
              </a:rPr>
              <a:t>年阅</a:t>
            </a:r>
            <a:r>
              <a:rPr lang="zh-CN" altLang="en-US" sz="2800" b="1" dirty="0" smtClean="0">
                <a:hlinkClick r:id="rId1" action="ppaction://hlinksldjump"/>
              </a:rPr>
              <a:t>读，读万</a:t>
            </a:r>
            <a:r>
              <a:rPr lang="zh-CN" altLang="en-US" sz="2800" b="1" dirty="0">
                <a:hlinkClick r:id="rId1" action="ppaction://hlinksldjump"/>
              </a:rPr>
              <a:t>卷</a:t>
            </a:r>
            <a:r>
              <a:rPr lang="zh-CN" altLang="en-US" sz="2800" b="1" dirty="0" smtClean="0">
                <a:hlinkClick r:id="rId1" action="ppaction://hlinksldjump"/>
              </a:rPr>
              <a:t>书，详细鉴别考</a:t>
            </a:r>
            <a:r>
              <a:rPr lang="zh-CN" altLang="en-US" sz="2800" b="1" dirty="0">
                <a:hlinkClick r:id="rId1" action="ppaction://hlinksldjump"/>
              </a:rPr>
              <a:t>证</a:t>
            </a:r>
            <a:endParaRPr lang="zh-CN" altLang="en-US" sz="2800" b="1" dirty="0"/>
          </a:p>
          <a:p>
            <a:r>
              <a:rPr lang="zh-CN" altLang="en-US" sz="3200" b="1" dirty="0"/>
              <a:t>    </a:t>
            </a:r>
            <a:endParaRPr lang="zh-CN" altLang="en-US" sz="3200" b="1" dirty="0"/>
          </a:p>
        </p:txBody>
      </p:sp>
      <p:sp>
        <p:nvSpPr>
          <p:cNvPr id="46087" name="Text Box 7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900113" y="2347218"/>
            <a:ext cx="7559675" cy="793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 b="1" dirty="0"/>
              <a:t>② </a:t>
            </a:r>
            <a:r>
              <a:rPr lang="en-US" altLang="zh-CN" sz="2800" b="1" dirty="0" smtClean="0"/>
              <a:t> </a:t>
            </a:r>
            <a:r>
              <a:rPr lang="zh-CN" altLang="en-US" sz="2800" b="1" dirty="0" smtClean="0">
                <a:hlinkClick r:id="rId2" action="ppaction://hlinksldjump"/>
              </a:rPr>
              <a:t>亲</a:t>
            </a:r>
            <a:r>
              <a:rPr lang="zh-CN" altLang="en-US" sz="2800" b="1" dirty="0">
                <a:hlinkClick r:id="rId2" action="ppaction://hlinksldjump"/>
              </a:rPr>
              <a:t>自采</a:t>
            </a:r>
            <a:r>
              <a:rPr lang="zh-CN" altLang="en-US" sz="2800" b="1" dirty="0" smtClean="0">
                <a:hlinkClick r:id="rId2" action="ppaction://hlinksldjump"/>
              </a:rPr>
              <a:t>药，行</a:t>
            </a:r>
            <a:r>
              <a:rPr lang="zh-CN" altLang="en-US" sz="2800" b="1" dirty="0">
                <a:hlinkClick r:id="rId2" action="ppaction://hlinksldjump"/>
              </a:rPr>
              <a:t>万里</a:t>
            </a:r>
            <a:r>
              <a:rPr lang="zh-CN" altLang="en-US" sz="2800" b="1" dirty="0" smtClean="0">
                <a:hlinkClick r:id="rId2" action="ppaction://hlinksldjump"/>
              </a:rPr>
              <a:t>路，进</a:t>
            </a:r>
            <a:r>
              <a:rPr lang="zh-CN" altLang="en-US" sz="2800" b="1" dirty="0">
                <a:hlinkClick r:id="rId2" action="ppaction://hlinksldjump"/>
              </a:rPr>
              <a:t>行</a:t>
            </a:r>
            <a:r>
              <a:rPr lang="zh-CN" altLang="en-US" sz="2800" b="1" dirty="0" smtClean="0">
                <a:hlinkClick r:id="rId2" action="ppaction://hlinksldjump"/>
              </a:rPr>
              <a:t>实</a:t>
            </a:r>
            <a:r>
              <a:rPr lang="zh-CN" altLang="en-US" sz="2800" b="1" dirty="0">
                <a:hlinkClick r:id="rId2" action="ppaction://hlinksldjump"/>
              </a:rPr>
              <a:t>地考</a:t>
            </a:r>
            <a:r>
              <a:rPr lang="zh-CN" altLang="en-US" sz="2800" b="1" dirty="0" smtClean="0">
                <a:hlinkClick r:id="rId2" action="ppaction://hlinksldjump"/>
              </a:rPr>
              <a:t>察</a:t>
            </a:r>
            <a:endParaRPr lang="zh-CN" altLang="en-US" sz="2800" b="1" dirty="0"/>
          </a:p>
          <a:p>
            <a:r>
              <a:rPr lang="zh-CN" altLang="en-US" b="1" dirty="0"/>
              <a:t>    </a:t>
            </a:r>
            <a:endParaRPr lang="zh-CN" altLang="en-US" dirty="0"/>
          </a:p>
        </p:txBody>
      </p:sp>
      <p:sp>
        <p:nvSpPr>
          <p:cNvPr id="46088" name="Text Box 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827584" y="3429000"/>
            <a:ext cx="6984255" cy="121571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2800" b="1" dirty="0">
                <a:hlinkClick r:id="rId3" action="ppaction://hlinksldjump"/>
              </a:rPr>
              <a:t>③ </a:t>
            </a:r>
            <a:r>
              <a:rPr lang="en-US" altLang="zh-CN" sz="2800" b="1" dirty="0" smtClean="0">
                <a:hlinkClick r:id="rId3" action="ppaction://hlinksldjump"/>
              </a:rPr>
              <a:t> </a:t>
            </a:r>
            <a:r>
              <a:rPr lang="en-US" altLang="zh-C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 action="ppaction://hlinksldjump"/>
              </a:rPr>
              <a:t> 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 action="ppaction://hlinksldjump"/>
              </a:rPr>
              <a:t>深</a:t>
            </a:r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3" action="ppaction://hlinksldjump"/>
              </a:rPr>
              <a:t>入民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 action="ppaction://hlinksldjump"/>
              </a:rPr>
              <a:t>间，虚心求教，收集民间药方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zh-CN" altLang="en-US" b="1" dirty="0"/>
              <a:t>    </a:t>
            </a:r>
            <a:endParaRPr lang="zh-CN" altLang="en-US" dirty="0"/>
          </a:p>
          <a:p>
            <a:pPr>
              <a:spcBef>
                <a:spcPct val="50000"/>
              </a:spcBef>
            </a:pPr>
            <a:endParaRPr lang="en-US" altLang="zh-CN" dirty="0"/>
          </a:p>
        </p:txBody>
      </p:sp>
      <p:sp>
        <p:nvSpPr>
          <p:cNvPr id="46089" name="Text Box 9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827584" y="4284761"/>
            <a:ext cx="7632700" cy="11604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 b="1" dirty="0"/>
              <a:t>④ </a:t>
            </a:r>
            <a:r>
              <a:rPr lang="en-US" altLang="zh-CN" sz="2800" b="1" dirty="0" smtClean="0"/>
              <a:t> </a:t>
            </a:r>
            <a:r>
              <a:rPr lang="zh-CN" altLang="en-US" sz="2800" b="1" dirty="0" smtClean="0">
                <a:hlinkClick r:id="rId4" action="ppaction://hlinksldjump"/>
              </a:rPr>
              <a:t>栽</a:t>
            </a:r>
            <a:r>
              <a:rPr lang="zh-CN" altLang="en-US" sz="2800" b="1" dirty="0">
                <a:hlinkClick r:id="rId4" action="ppaction://hlinksldjump"/>
              </a:rPr>
              <a:t>培</a:t>
            </a:r>
            <a:r>
              <a:rPr lang="zh-CN" altLang="en-US" sz="2800" b="1" dirty="0" smtClean="0">
                <a:hlinkClick r:id="rId4" action="ppaction://hlinksldjump"/>
              </a:rPr>
              <a:t>药材，炮</a:t>
            </a:r>
            <a:r>
              <a:rPr lang="zh-CN" altLang="en-US" sz="2800" b="1" dirty="0">
                <a:hlinkClick r:id="rId4" action="ppaction://hlinksldjump"/>
              </a:rPr>
              <a:t>制药</a:t>
            </a:r>
            <a:r>
              <a:rPr lang="zh-CN" altLang="en-US" sz="2800" b="1" dirty="0" smtClean="0">
                <a:hlinkClick r:id="rId4" action="ppaction://hlinksldjump"/>
              </a:rPr>
              <a:t>物，摸</a:t>
            </a:r>
            <a:r>
              <a:rPr lang="zh-CN" altLang="en-US" sz="2800" b="1" dirty="0">
                <a:hlinkClick r:id="rId4" action="ppaction://hlinksldjump"/>
              </a:rPr>
              <a:t>清药物药性</a:t>
            </a:r>
            <a:endParaRPr lang="zh-CN" altLang="en-US" sz="2800" b="1" dirty="0"/>
          </a:p>
          <a:p>
            <a:pPr>
              <a:spcBef>
                <a:spcPct val="50000"/>
              </a:spcBef>
            </a:pPr>
            <a:endParaRPr lang="en-US" altLang="zh-CN" sz="2800" dirty="0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755576" y="908720"/>
            <a:ext cx="5545138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 smtClean="0"/>
              <a:t>编</a:t>
            </a:r>
            <a:r>
              <a:rPr lang="zh-CN" altLang="en-US" sz="2800" b="1" dirty="0"/>
              <a:t>写过程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6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6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0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0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46085" grpId="0"/>
      <p:bldP spid="46087" grpId="0" build="allAtOnce"/>
      <p:bldP spid="46088" grpId="0" build="allAtOnce"/>
      <p:bldP spid="46089" grpId="0" build="allAtOnce"/>
      <p:bldP spid="460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352800" y="457200"/>
            <a:ext cx="5400675" cy="48320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        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李时珍读书的范围很广，他除了读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内经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难经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伤寒论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脉经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甲乙经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等古典医书外，尤其喜欢钻研历代的</a:t>
            </a:r>
            <a:r>
              <a:rPr lang="zh-CN" altLang="en-US" sz="2800" b="1" dirty="0">
                <a:latin typeface="Arial"/>
                <a:ea typeface="黑体" pitchFamily="49" charset="-122"/>
              </a:rPr>
              <a:t>“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本草</a:t>
            </a:r>
            <a:r>
              <a:rPr lang="zh-CN" altLang="en-US" sz="2800" b="1" dirty="0">
                <a:latin typeface="Arial"/>
                <a:ea typeface="黑体" pitchFamily="49" charset="-122"/>
              </a:rPr>
              <a:t>”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（即历代的药物书）、其中，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证类本草</a:t>
            </a: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是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他最喜欢读的药书。由于李时珍用心钻研前人的医学著作，又注意在医疗实践中学习并检验书本上的知识，因此，他的医术提高很快。</a:t>
            </a:r>
            <a:endParaRPr lang="zh-CN" altLang="en-US" sz="3600" b="1" dirty="0"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11267" name="Picture 3" descr="u=2457937043,2359952186&amp;gp=4">
            <a:hlinkClick r:id="rId1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363" y="1066800"/>
            <a:ext cx="3017837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356100" y="115888"/>
            <a:ext cx="4643438" cy="6370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/>
              <a:t>          </a:t>
            </a:r>
            <a:r>
              <a:rPr lang="zh-CN" altLang="en-US" sz="2400" b="1" dirty="0"/>
              <a:t>鲮鲤，即今天说的穿山甲，是过去比较常用的中药。陶弘景说它能水陆两栖，白天爬上岩来，张开鳞甲，装出死了的样子，引诱蚂蚁进入甲内，再闭上鳞甲，潜入水中，然后开甲让蚂蚁浮出，再吞食。为了了解陶弘景的说法是否对头，李时珍亲自上山去观察。并在樵夫、猎人的帮助下，捉到了一只穿山甲。从它的胃里剖出了一升左右的蚂蚁，证实穿山</a:t>
            </a:r>
            <a:r>
              <a:rPr lang="zh-CN" altLang="en-US" sz="2400" b="1" dirty="0" smtClean="0"/>
              <a:t>甲食</a:t>
            </a:r>
            <a:r>
              <a:rPr lang="zh-CN" altLang="en-US" sz="2400" b="1" dirty="0"/>
              <a:t>蚁这</a:t>
            </a:r>
            <a:r>
              <a:rPr lang="zh-CN" altLang="en-US" sz="2400" b="1" dirty="0" smtClean="0"/>
              <a:t>点陶</a:t>
            </a:r>
            <a:r>
              <a:rPr lang="zh-CN" altLang="en-US" sz="2400" b="1" dirty="0"/>
              <a:t>弘景是说对了。不过，从观察中，他发现穿山甲食蚁时，</a:t>
            </a:r>
            <a:r>
              <a:rPr lang="zh-CN" altLang="en-US" sz="2400" b="1" dirty="0" smtClean="0"/>
              <a:t>是挖开</a:t>
            </a:r>
            <a:r>
              <a:rPr lang="zh-CN" altLang="en-US" sz="2400" b="1" dirty="0"/>
              <a:t>蚁穴，进行舐（</a:t>
            </a:r>
            <a:r>
              <a:rPr lang="en-US" altLang="zh-CN" sz="2400" b="1" dirty="0" err="1"/>
              <a:t>shi</a:t>
            </a:r>
            <a:r>
              <a:rPr lang="zh-CN" altLang="en-US" sz="2400" b="1" dirty="0"/>
              <a:t>舔）食，而不是诱蚁入甲，下水吞食，李时珍肯定了陶弘景对的一面，纠正了其错误之处。 </a:t>
            </a:r>
            <a:endParaRPr lang="zh-CN" altLang="en-US" sz="2400" b="1" dirty="0"/>
          </a:p>
        </p:txBody>
      </p:sp>
      <p:pic>
        <p:nvPicPr>
          <p:cNvPr id="11267" name="Picture 3" descr="chuanshanjia">
            <a:hlinkClick r:id="rId1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14338"/>
            <a:ext cx="4284662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u=2174503446,196679632&amp;gp=16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4149725"/>
            <a:ext cx="3024187" cy="226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动作按钮: 开始 4">
            <a:hlinkClick r:id="rId5" action="ppaction://hlinksldjump" highlightClick="1"/>
          </p:cNvPr>
          <p:cNvSpPr/>
          <p:nvPr/>
        </p:nvSpPr>
        <p:spPr>
          <a:xfrm>
            <a:off x="8676456" y="6381328"/>
            <a:ext cx="466352" cy="50405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D001577-0332">
            <a:hlinkClick r:id="rId1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8" y="44450"/>
            <a:ext cx="3592512" cy="6119813"/>
          </a:xfrm>
          <a:prstGeom prst="rect">
            <a:avLst/>
          </a:prstGeom>
          <a:noFill/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55650" y="6165850"/>
            <a:ext cx="2663825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李时珍采药图</a:t>
            </a:r>
            <a:endParaRPr lang="zh-CN" altLang="en-US" sz="28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267200" y="304800"/>
            <a:ext cx="4537075" cy="544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dirty="0">
                <a:latin typeface="黑体" pitchFamily="49" charset="-122"/>
                <a:ea typeface="黑体" pitchFamily="49" charset="-122"/>
              </a:rPr>
              <a:t>      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1572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年李时珍穿上草鞋，背起药筐，在徒弟庞宪、儿子建元的伴随下，远涉深山旷野，遍访名医宿儒，搜求民间验方，观察和收集药物标本。</a:t>
            </a:r>
            <a:endParaRPr lang="zh-CN" altLang="en-US" sz="2800" b="1" dirty="0">
              <a:latin typeface="黑体" pitchFamily="49" charset="-122"/>
              <a:ea typeface="黑体" pitchFamily="49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    他首先在家乡蕲州一带采访。后来，他多次出外采访。除湖广外，还到过江西、江苏、安徽等地。盛产药材的江西庐山和南京的茅山、牛首山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，也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有他的足迹。 </a:t>
            </a:r>
            <a:endParaRPr lang="zh-CN" altLang="en-US" sz="28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动作按钮: 开始 4">
            <a:hlinkClick r:id="rId3" action="ppaction://hlinksldjump" highlightClick="1"/>
          </p:cNvPr>
          <p:cNvSpPr/>
          <p:nvPr/>
        </p:nvSpPr>
        <p:spPr>
          <a:xfrm>
            <a:off x="8676456" y="6381328"/>
            <a:ext cx="466352" cy="43204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563938" y="187325"/>
            <a:ext cx="5435600" cy="62478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zh-CN" sz="2400" b="1" dirty="0"/>
              <a:t>     </a:t>
            </a:r>
            <a:r>
              <a:rPr lang="zh-CN" altLang="en-US" sz="2800" b="1" dirty="0"/>
              <a:t>李时珍对民间流传的药方也认真地做过搜集研究。</a:t>
            </a:r>
            <a:endParaRPr lang="zh-CN" altLang="en-US" sz="2800" b="1" dirty="0"/>
          </a:p>
          <a:p>
            <a:pPr>
              <a:lnSpc>
                <a:spcPts val="3000"/>
              </a:lnSpc>
            </a:pPr>
            <a:r>
              <a:rPr lang="zh-CN" altLang="en-US" sz="2800" b="1" dirty="0"/>
              <a:t>      一次，路过一个驿站，遇到一群北上的驿卒在站外用锅煮着一把粉红色的旋花汤喝。驿卒们告诉他说：“我们官命在身，长年奔走，筋骨都受过伤。喝了这种花熬的汤，可治筋骨痛，”李时珍听后高兴极了，觉得又增长了见识。</a:t>
            </a:r>
            <a:endParaRPr lang="zh-CN" altLang="en-US" sz="2800" b="1" dirty="0"/>
          </a:p>
          <a:p>
            <a:pPr>
              <a:lnSpc>
                <a:spcPts val="3000"/>
              </a:lnSpc>
            </a:pPr>
            <a:r>
              <a:rPr lang="zh-CN" altLang="en-US" sz="2800" b="1" dirty="0"/>
              <a:t>      从此，他更大量地搜集民间药方。他接触的人很多，种田的、捕鱼的、砍樵的、打猎的、放牧的、采矿的、做手工业的，都成了他的助手和老师。</a:t>
            </a:r>
            <a:endParaRPr lang="zh-CN" altLang="en-US" sz="2800" b="1" dirty="0"/>
          </a:p>
          <a:p>
            <a:pPr>
              <a:lnSpc>
                <a:spcPts val="3000"/>
              </a:lnSpc>
            </a:pPr>
            <a:r>
              <a:rPr lang="zh-CN" altLang="en-US" sz="2800" b="1" dirty="0" smtClean="0"/>
              <a:t>。</a:t>
            </a:r>
            <a:endParaRPr lang="zh-CN" altLang="en-US" sz="2800" b="1" dirty="0"/>
          </a:p>
        </p:txBody>
      </p:sp>
      <p:pic>
        <p:nvPicPr>
          <p:cNvPr id="12291" name="Picture 3" descr="r200603291402294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65125" y="30163"/>
            <a:ext cx="2838450" cy="231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2006050719075383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420938"/>
            <a:ext cx="3168650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102295_bencao3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4764088"/>
            <a:ext cx="2376488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动作按钮: 开始 5">
            <a:hlinkClick r:id="rId6" action="ppaction://hlinksldjump" highlightClick="1"/>
          </p:cNvPr>
          <p:cNvSpPr/>
          <p:nvPr/>
        </p:nvSpPr>
        <p:spPr>
          <a:xfrm>
            <a:off x="8604448" y="6381328"/>
            <a:ext cx="538360" cy="46635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962400" y="605086"/>
            <a:ext cx="4930080" cy="56938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altLang="zh-CN" sz="2800" b="1" dirty="0">
                <a:latin typeface="黑体" pitchFamily="49" charset="-122"/>
                <a:ea typeface="黑体" pitchFamily="49" charset="-122"/>
              </a:rPr>
              <a:t>       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李时珍在年轻的时候就听人说，有一种神奇的植物叫曼陀罗，人们一见到它就会情不自禁地又唱又跳。李时珍费了一些周折，终于找到了这种植物，一时并没有发现有什么异常。他为了探明究竟，也是为了改变人们的传说，走到哪里手里都拿着曼陀罗。后来他亲自服下了曼陀罗，发现它有麻醉和使人兴奋的作用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，后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</a:rPr>
              <a:t>来曼陀罗被广泛用于制造麻醉剂。</a:t>
            </a:r>
            <a:r>
              <a:rPr lang="zh-CN" altLang="en-US" sz="2000" dirty="0">
                <a:latin typeface="黑体" pitchFamily="49" charset="-122"/>
                <a:ea typeface="黑体" pitchFamily="49" charset="-122"/>
              </a:rPr>
              <a:t> </a:t>
            </a:r>
            <a:endParaRPr lang="zh-CN" altLang="en-US" sz="2000" dirty="0"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9219" name="Picture 3" descr="20047912680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2400" y="447675"/>
            <a:ext cx="3152775" cy="6005661"/>
          </a:xfrm>
          <a:prstGeom prst="rect">
            <a:avLst/>
          </a:prstGeom>
          <a:noFill/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352800" y="676274"/>
            <a:ext cx="533400" cy="37856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400" b="1" dirty="0">
                <a:latin typeface="黑体" pitchFamily="49" charset="-122"/>
                <a:ea typeface="黑体" pitchFamily="49" charset="-122"/>
              </a:rPr>
              <a:t>李时珍与曼陀罗的故事 </a:t>
            </a:r>
            <a:endParaRPr lang="zh-CN" altLang="en-US" sz="24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动作按钮: 前进或下一项 4">
            <a:hlinkClick r:id="" action="ppaction://hlinkshowjump?jump=nextslide" highlightClick="1"/>
          </p:cNvPr>
          <p:cNvSpPr/>
          <p:nvPr/>
        </p:nvSpPr>
        <p:spPr>
          <a:xfrm>
            <a:off x="8676456" y="6381328"/>
            <a:ext cx="466352" cy="466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835785" y="4653280"/>
            <a:ext cx="1296035" cy="1583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476375" y="2420938"/>
            <a:ext cx="5543550" cy="36671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zh-CN" altLang="zh-CN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995738" y="549275"/>
            <a:ext cx="4724400" cy="54530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宋体" pitchFamily="2" charset="-122"/>
              </a:rPr>
              <a:t>   1578</a:t>
            </a:r>
            <a:r>
              <a:rPr lang="zh-CN" altLang="en-US" sz="3200" b="1">
                <a:latin typeface="宋体" pitchFamily="2" charset="-122"/>
              </a:rPr>
              <a:t>年，年逾花甲的李时珍终于完成了</a:t>
            </a:r>
            <a:r>
              <a:rPr lang="en-US" altLang="zh-CN" sz="3200" b="1">
                <a:latin typeface="宋体" pitchFamily="2" charset="-122"/>
              </a:rPr>
              <a:t>《</a:t>
            </a:r>
            <a:r>
              <a:rPr lang="zh-CN" altLang="en-US" sz="3200" b="1">
                <a:latin typeface="宋体" pitchFamily="2" charset="-122"/>
              </a:rPr>
              <a:t>本草纲目</a:t>
            </a:r>
            <a:r>
              <a:rPr lang="en-US" altLang="zh-CN" sz="3200" b="1">
                <a:latin typeface="宋体" pitchFamily="2" charset="-122"/>
              </a:rPr>
              <a:t>》</a:t>
            </a:r>
            <a:r>
              <a:rPr lang="zh-CN" altLang="en-US" sz="3200" b="1">
                <a:latin typeface="宋体" pitchFamily="2" charset="-122"/>
              </a:rPr>
              <a:t>的初稿。到这时，李时珍为编写这部书，已整整花去了</a:t>
            </a:r>
            <a:r>
              <a:rPr lang="zh-CN" altLang="en-US" sz="3200" b="1">
                <a:solidFill>
                  <a:srgbClr val="FF0000"/>
                </a:solidFill>
                <a:latin typeface="宋体" pitchFamily="2" charset="-122"/>
              </a:rPr>
              <a:t>二十七年</a:t>
            </a:r>
            <a:r>
              <a:rPr lang="zh-CN" altLang="en-US" sz="3200" b="1">
                <a:latin typeface="宋体" pitchFamily="2" charset="-122"/>
              </a:rPr>
              <a:t>的时光。但是，具有严谨科学态度的李时珍，并没有就此止步，他又经过了十余年的修改，先后</a:t>
            </a:r>
            <a:r>
              <a:rPr lang="zh-CN" altLang="en-US" sz="3200" b="1">
                <a:solidFill>
                  <a:srgbClr val="FF0000"/>
                </a:solidFill>
                <a:latin typeface="宋体" pitchFamily="2" charset="-122"/>
              </a:rPr>
              <a:t>三易</a:t>
            </a:r>
            <a:r>
              <a:rPr lang="zh-CN" altLang="en-US" sz="3200" b="1">
                <a:latin typeface="宋体" pitchFamily="2" charset="-122"/>
              </a:rPr>
              <a:t>其稿，才将这部规模空前的药物学著作最后定稿。</a:t>
            </a:r>
            <a:r>
              <a:rPr lang="zh-CN" altLang="en-US" sz="2800" b="1">
                <a:latin typeface="宋体" pitchFamily="2" charset="-122"/>
              </a:rPr>
              <a:t> </a:t>
            </a:r>
            <a:endParaRPr lang="zh-CN" altLang="en-US" sz="2800" b="1">
              <a:latin typeface="宋体" pitchFamily="2" charset="-122"/>
            </a:endParaRPr>
          </a:p>
        </p:txBody>
      </p:sp>
      <p:pic>
        <p:nvPicPr>
          <p:cNvPr id="15364" name="Picture 4" descr="bk20060316023542">
            <a:hlinkClick r:id="rId1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36449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动作按钮: 前进或下一项 4">
            <a:hlinkClick r:id="" action="ppaction://hlinkshowjump?jump=nextslide" highlightClick="1"/>
          </p:cNvPr>
          <p:cNvSpPr/>
          <p:nvPr/>
        </p:nvSpPr>
        <p:spPr>
          <a:xfrm>
            <a:off x="8676456" y="6381328"/>
            <a:ext cx="466352" cy="466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964613" cy="11906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探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究</a:t>
            </a:r>
            <a:r>
              <a:rPr lang="en-US" altLang="zh-CN" sz="3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：</a:t>
            </a:r>
            <a:r>
              <a:rPr lang="en-US" altLang="zh-CN" sz="36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本草纲目</a:t>
            </a:r>
            <a:r>
              <a:rPr lang="en-US" altLang="zh-CN" sz="36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36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在中国以至世界医药史上有什么历史地位和影响？</a:t>
            </a:r>
            <a:endParaRPr lang="zh-CN" altLang="en-US" sz="36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TextBox 3">
            <a:hlinkClick r:id="rId1" action="ppaction://hlinksldjump"/>
          </p:cNvPr>
          <p:cNvSpPr txBox="1"/>
          <p:nvPr/>
        </p:nvSpPr>
        <p:spPr>
          <a:xfrm>
            <a:off x="467544" y="1700808"/>
            <a:ext cx="832792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hlinkClick r:id="rId1" action="ppaction://hlinksldjump"/>
              </a:rPr>
              <a:t>① </a:t>
            </a:r>
            <a:r>
              <a:rPr lang="zh-CN" altLang="en-US" sz="3200" b="1" dirty="0" smtClean="0">
                <a:solidFill>
                  <a:srgbClr val="FF0000"/>
                </a:solidFill>
                <a:hlinkClick r:id="rId1" action="ppaction://hlinksldjump"/>
              </a:rPr>
              <a:t>总结</a:t>
            </a:r>
            <a:r>
              <a:rPr lang="zh-CN" altLang="en-US" sz="3200" b="1" dirty="0" smtClean="0">
                <a:hlinkClick r:id="rId1" action="ppaction://hlinksldjump"/>
              </a:rPr>
              <a:t>了我国</a:t>
            </a:r>
            <a:r>
              <a:rPr lang="en-US" altLang="zh-CN" sz="3200" b="1" dirty="0" smtClean="0">
                <a:hlinkClick r:id="rId1" action="ppaction://hlinksldjump"/>
              </a:rPr>
              <a:t>16C</a:t>
            </a:r>
            <a:r>
              <a:rPr lang="zh-CN" altLang="en-US" sz="3200" b="1" dirty="0" smtClean="0">
                <a:hlinkClick r:id="rId1" action="ppaction://hlinksldjump"/>
              </a:rPr>
              <a:t>以前的药物学成就，是中国</a:t>
            </a:r>
            <a:endParaRPr lang="en-US" altLang="zh-CN" sz="3200" b="1" dirty="0" smtClean="0">
              <a:hlinkClick r:id="rId1" action="ppaction://hlinksldjump"/>
            </a:endParaRPr>
          </a:p>
          <a:p>
            <a:r>
              <a:rPr lang="zh-CN" altLang="en-US" sz="3200" b="1" dirty="0" smtClean="0">
                <a:hlinkClick r:id="rId1" action="ppaction://hlinksldjump"/>
              </a:rPr>
              <a:t>医药宝库中</a:t>
            </a:r>
            <a:r>
              <a:rPr lang="zh-CN" altLang="en-US" sz="3200" b="1" dirty="0" smtClean="0">
                <a:solidFill>
                  <a:srgbClr val="FF0000"/>
                </a:solidFill>
                <a:hlinkClick r:id="rId1" action="ppaction://hlinksldjump"/>
              </a:rPr>
              <a:t>集大成之作，</a:t>
            </a:r>
            <a:endParaRPr lang="zh-CN" altLang="en-US" sz="3200" dirty="0"/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467544" y="3645024"/>
            <a:ext cx="84770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hlinkClick r:id="rId2" action="ppaction://hlinksldjump"/>
              </a:rPr>
              <a:t>③被誉为</a:t>
            </a:r>
            <a:r>
              <a:rPr lang="zh-CN" altLang="en-US" sz="3200" b="1" dirty="0" smtClean="0">
                <a:solidFill>
                  <a:srgbClr val="FF0000"/>
                </a:solidFill>
                <a:hlinkClick r:id="rId2" action="ppaction://hlinksldjump"/>
              </a:rPr>
              <a:t>“东方医学的巨典”</a:t>
            </a:r>
            <a:r>
              <a:rPr lang="zh-CN" altLang="en-US" sz="3200" b="1" dirty="0" smtClean="0">
                <a:hlinkClick r:id="rId2" action="ppaction://hlinksldjump"/>
              </a:rPr>
              <a:t>，并被译成多种</a:t>
            </a:r>
            <a:endParaRPr lang="en-US" altLang="zh-CN" sz="3200" b="1" dirty="0" smtClean="0">
              <a:hlinkClick r:id="rId2" action="ppaction://hlinksldjump"/>
            </a:endParaRPr>
          </a:p>
          <a:p>
            <a:r>
              <a:rPr lang="zh-CN" altLang="en-US" sz="3200" b="1" dirty="0" smtClean="0">
                <a:hlinkClick r:id="rId2" action="ppaction://hlinksldjump"/>
              </a:rPr>
              <a:t>文字，成为世界医药学的宝典之一。达尔文称</a:t>
            </a:r>
            <a:endParaRPr lang="en-US" altLang="zh-CN" sz="3200" b="1" dirty="0" smtClean="0">
              <a:hlinkClick r:id="rId2" action="ppaction://hlinksldjump"/>
            </a:endParaRPr>
          </a:p>
          <a:p>
            <a:r>
              <a:rPr lang="zh-CN" altLang="en-US" sz="3200" b="1" dirty="0" smtClean="0">
                <a:hlinkClick r:id="rId2" action="ppaction://hlinksldjump"/>
              </a:rPr>
              <a:t>之为</a:t>
            </a:r>
            <a:r>
              <a:rPr lang="zh-CN" altLang="en-US" sz="3200" b="1" dirty="0" smtClean="0">
                <a:solidFill>
                  <a:srgbClr val="FF0000"/>
                </a:solidFill>
                <a:hlinkClick r:id="rId2" action="ppaction://hlinksldjump"/>
              </a:rPr>
              <a:t>“中国的百科全书” </a:t>
            </a:r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5301208"/>
            <a:ext cx="85170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 </a:t>
            </a:r>
            <a:r>
              <a:rPr lang="zh-CN" altLang="en-US" sz="3200" b="1" dirty="0" smtClean="0">
                <a:solidFill>
                  <a:srgbClr val="002060"/>
                </a:solidFill>
              </a:rPr>
              <a:t>④其科学性、文学性、实用性，在我国及世界</a:t>
            </a:r>
            <a:endParaRPr lang="en-US" altLang="zh-CN" sz="3200" b="1" dirty="0" smtClean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002060"/>
                </a:solidFill>
              </a:rPr>
              <a:t>广泛流传。</a:t>
            </a:r>
            <a:endParaRPr lang="zh-CN" altLang="en-US" sz="3200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467544" y="2852936"/>
            <a:ext cx="839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+mn-ea"/>
                <a:hlinkClick r:id="rId3" action="ppaction://hlinksldjump"/>
              </a:rPr>
              <a:t>②首创按照药物自然属性逐级分类的纲目体系</a:t>
            </a:r>
            <a:endParaRPr lang="zh-CN" altLang="en-US" sz="3200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20061018114514488">
            <a:hlinkClick r:id="rId1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725" y="76200"/>
            <a:ext cx="8208963" cy="241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7544" y="2708920"/>
            <a:ext cx="8208912" cy="26776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/>
              <a:t>    《</a:t>
            </a:r>
            <a:r>
              <a:rPr lang="zh-CN" altLang="en-US" sz="2800" b="1" dirty="0"/>
              <a:t>本草纲目</a:t>
            </a:r>
            <a:r>
              <a:rPr lang="en-US" altLang="zh-CN" sz="2800" b="1" dirty="0"/>
              <a:t>》</a:t>
            </a:r>
            <a:r>
              <a:rPr lang="zh-CN" altLang="en-US" sz="2800" b="1" dirty="0"/>
              <a:t>全书共 </a:t>
            </a:r>
            <a:r>
              <a:rPr lang="en-US" altLang="zh-CN" sz="2800" b="1" dirty="0"/>
              <a:t>52</a:t>
            </a:r>
            <a:r>
              <a:rPr lang="zh-CN" altLang="en-US" sz="2800" b="1" dirty="0"/>
              <a:t>卷</a:t>
            </a:r>
            <a:r>
              <a:rPr lang="zh-CN" altLang="en-US" sz="2800" b="1" dirty="0" smtClean="0"/>
              <a:t>，</a:t>
            </a:r>
            <a:r>
              <a:rPr lang="en-US" altLang="zh-CN" sz="2800" b="1" dirty="0" smtClean="0"/>
              <a:t>190</a:t>
            </a:r>
            <a:r>
              <a:rPr lang="zh-CN" altLang="en-US" sz="2800" b="1" dirty="0" smtClean="0"/>
              <a:t>多万字。分</a:t>
            </a:r>
            <a:r>
              <a:rPr lang="zh-CN" altLang="en-US" sz="2800" b="1" dirty="0"/>
              <a:t>为</a:t>
            </a:r>
            <a:r>
              <a:rPr lang="en-US" altLang="zh-CN" sz="2800" b="1" dirty="0"/>
              <a:t>16</a:t>
            </a:r>
            <a:r>
              <a:rPr lang="zh-CN" altLang="en-US" sz="2800" b="1" dirty="0"/>
              <a:t>部， </a:t>
            </a:r>
            <a:r>
              <a:rPr lang="en-US" altLang="zh-CN" sz="2800" b="1" dirty="0" smtClean="0"/>
              <a:t>60</a:t>
            </a:r>
            <a:r>
              <a:rPr lang="zh-CN" altLang="en-US" sz="2800" b="1" dirty="0" smtClean="0"/>
              <a:t>余类</a:t>
            </a:r>
            <a:r>
              <a:rPr lang="zh-CN" altLang="en-US" sz="2800" b="1" dirty="0"/>
              <a:t>。共搜集药物</a:t>
            </a:r>
            <a:r>
              <a:rPr lang="en-US" altLang="zh-CN" sz="2800" b="1" dirty="0"/>
              <a:t>1892</a:t>
            </a:r>
            <a:r>
              <a:rPr lang="zh-CN" altLang="en-US" sz="2800" b="1" dirty="0"/>
              <a:t>种</a:t>
            </a:r>
            <a:r>
              <a:rPr lang="zh-CN" altLang="en-US" sz="2800" b="1" dirty="0" smtClean="0"/>
              <a:t>，各种矿植物插图</a:t>
            </a:r>
            <a:r>
              <a:rPr lang="en-US" altLang="zh-CN" sz="2800" b="1" dirty="0" smtClean="0"/>
              <a:t>1160</a:t>
            </a:r>
            <a:r>
              <a:rPr lang="zh-CN" altLang="en-US" sz="2800" b="1" dirty="0" smtClean="0"/>
              <a:t>幅。附</a:t>
            </a:r>
            <a:r>
              <a:rPr lang="zh-CN" altLang="en-US" sz="2800" b="1" dirty="0"/>
              <a:t>有处方</a:t>
            </a:r>
            <a:r>
              <a:rPr lang="en-US" altLang="zh-CN" sz="2800" b="1" dirty="0"/>
              <a:t>11096</a:t>
            </a:r>
            <a:r>
              <a:rPr lang="zh-CN" altLang="en-US" sz="2800" b="1" dirty="0"/>
              <a:t>则</a:t>
            </a:r>
            <a:r>
              <a:rPr lang="zh-CN" altLang="en-US" sz="2800" b="1" dirty="0" smtClean="0"/>
              <a:t>，其中有</a:t>
            </a:r>
            <a:r>
              <a:rPr lang="en-US" altLang="zh-CN" sz="2800" b="1" dirty="0" smtClean="0"/>
              <a:t>8160</a:t>
            </a:r>
            <a:r>
              <a:rPr lang="zh-CN" altLang="en-US" sz="2800" b="1" dirty="0" smtClean="0"/>
              <a:t>个为李时珍本人所收集。以往记载药物最多</a:t>
            </a:r>
            <a:r>
              <a:rPr lang="en-US" altLang="zh-CN" sz="2800" b="1" dirty="0" smtClean="0"/>
              <a:t>1700</a:t>
            </a:r>
            <a:r>
              <a:rPr lang="zh-CN" altLang="en-US" sz="2800" b="1" dirty="0" smtClean="0"/>
              <a:t>多种，药方最多不到</a:t>
            </a:r>
            <a:r>
              <a:rPr lang="en-US" altLang="zh-CN" sz="2800" b="1" dirty="0" smtClean="0"/>
              <a:t>3000</a:t>
            </a:r>
            <a:r>
              <a:rPr lang="zh-CN" altLang="en-US" sz="2800" b="1" dirty="0" smtClean="0"/>
              <a:t>个。李时珍根据多年实际经验，增加临床效果较好的新药材</a:t>
            </a:r>
            <a:r>
              <a:rPr lang="en-US" altLang="zh-CN" sz="2800" b="1" dirty="0" smtClean="0"/>
              <a:t>374</a:t>
            </a:r>
            <a:r>
              <a:rPr lang="zh-CN" altLang="en-US" sz="2800" b="1" dirty="0" smtClean="0"/>
              <a:t>种。</a:t>
            </a:r>
            <a:endParaRPr lang="zh-CN" altLang="en-US" sz="2800" b="1" dirty="0"/>
          </a:p>
        </p:txBody>
      </p:sp>
      <p:sp>
        <p:nvSpPr>
          <p:cNvPr id="4" name="动作按钮: 开始 3">
            <a:hlinkClick r:id="rId3" action="ppaction://hlinksldjump" highlightClick="1"/>
          </p:cNvPr>
          <p:cNvSpPr/>
          <p:nvPr/>
        </p:nvSpPr>
        <p:spPr>
          <a:xfrm>
            <a:off x="8676456" y="6381328"/>
            <a:ext cx="466352" cy="46635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cache.netease.com/jiankang/2015/12/13/20151213123536106d8.jpg">
            <a:hlinkClick r:id="rId1" action="ppaction://hlinksldjump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动作按钮: 前进或下一项 2">
            <a:hlinkClick r:id="" action="ppaction://hlinkshowjump?jump=nextslide" highlightClick="1"/>
          </p:cNvPr>
          <p:cNvSpPr/>
          <p:nvPr/>
        </p:nvSpPr>
        <p:spPr>
          <a:xfrm>
            <a:off x="8676456" y="6381328"/>
            <a:ext cx="467544" cy="4766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908720"/>
            <a:ext cx="92480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latin typeface="黑体" pitchFamily="49" charset="-122"/>
                <a:ea typeface="黑体" pitchFamily="49" charset="-122"/>
              </a:rPr>
              <a:t>16部的名称和顺序为：水部、火部、土部、金</a:t>
            </a:r>
            <a:endParaRPr lang="en-US" altLang="zh-CN" sz="32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200" b="1" dirty="0" err="1" smtClean="0">
                <a:latin typeface="黑体" pitchFamily="49" charset="-122"/>
                <a:ea typeface="黑体" pitchFamily="49" charset="-122"/>
              </a:rPr>
              <a:t>玉部、</a:t>
            </a:r>
            <a:r>
              <a:rPr lang="en-US" altLang="zh-CN" sz="3200" b="1" dirty="0" err="1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草部</a:t>
            </a:r>
            <a:r>
              <a:rPr lang="en-US" altLang="zh-CN" sz="3200" b="1" dirty="0" err="1" smtClean="0">
                <a:latin typeface="黑体" pitchFamily="49" charset="-122"/>
                <a:ea typeface="黑体" pitchFamily="49" charset="-122"/>
              </a:rPr>
              <a:t>、谷部、菜部、果部、木部、服器部</a:t>
            </a:r>
            <a:r>
              <a:rPr lang="en-US" altLang="zh-CN" sz="3200" b="1" dirty="0" smtClean="0">
                <a:latin typeface="黑体" pitchFamily="49" charset="-122"/>
                <a:ea typeface="黑体" pitchFamily="49" charset="-122"/>
              </a:rPr>
              <a:t>、</a:t>
            </a:r>
            <a:endParaRPr lang="en-US" altLang="zh-CN" sz="3200" b="1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200" b="1" dirty="0" err="1" smtClean="0">
                <a:latin typeface="黑体" pitchFamily="49" charset="-122"/>
                <a:ea typeface="黑体" pitchFamily="49" charset="-122"/>
              </a:rPr>
              <a:t>虫部、</a:t>
            </a:r>
            <a:r>
              <a:rPr lang="en-US" altLang="zh-CN" sz="3200" b="1" dirty="0" err="1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鳞部</a:t>
            </a:r>
            <a:r>
              <a:rPr lang="en-US" altLang="zh-CN" sz="3200" b="1" dirty="0" err="1" smtClean="0">
                <a:latin typeface="黑体" pitchFamily="49" charset="-122"/>
                <a:ea typeface="黑体" pitchFamily="49" charset="-122"/>
              </a:rPr>
              <a:t>、介部、禽部、兽部和人部</a:t>
            </a:r>
            <a:r>
              <a:rPr lang="en-US" altLang="zh-CN" sz="3200" b="1" dirty="0" smtClean="0"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2924944"/>
            <a:ext cx="842410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60类的名称和它所属的部</a:t>
            </a:r>
            <a:r>
              <a:rPr lang="zh-CN" altLang="en-US" sz="3200" b="1" dirty="0" smtClean="0"/>
              <a:t>：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如</a:t>
            </a:r>
            <a:r>
              <a:rPr lang="en-US" altLang="zh-CN" sz="3200" b="1" dirty="0" err="1" smtClean="0">
                <a:solidFill>
                  <a:srgbClr val="FF0000"/>
                </a:solidFill>
              </a:rPr>
              <a:t>草部</a:t>
            </a:r>
            <a:r>
              <a:rPr lang="en-US" altLang="zh-CN" sz="3200" b="1" dirty="0" err="1" smtClean="0"/>
              <a:t>有山草、芳草、隰草、毒草、蔓草、水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草、石草、苔草、杂草、有名未用10类；</a:t>
            </a:r>
            <a:endParaRPr lang="en-US" altLang="zh-CN" sz="3200" b="1" dirty="0" smtClean="0"/>
          </a:p>
          <a:p>
            <a:r>
              <a:rPr lang="en-US" altLang="zh-CN" sz="3200" b="1" dirty="0" smtClean="0">
                <a:solidFill>
                  <a:srgbClr val="FF0000"/>
                </a:solidFill>
              </a:rPr>
              <a:t>鳞部</a:t>
            </a:r>
            <a:r>
              <a:rPr lang="en-US" altLang="zh-CN" sz="3200" b="1" dirty="0" smtClean="0"/>
              <a:t>有龙、蛇、鱼、无鳞鱼4类；</a:t>
            </a:r>
            <a:endParaRPr lang="zh-CN" altLang="en-US" sz="3200" b="1" dirty="0"/>
          </a:p>
        </p:txBody>
      </p:sp>
      <p:sp>
        <p:nvSpPr>
          <p:cNvPr id="4" name="动作按钮: 开始 3">
            <a:hlinkClick r:id="rId1" action="ppaction://hlinksldjump" highlightClick="1"/>
          </p:cNvPr>
          <p:cNvSpPr/>
          <p:nvPr/>
        </p:nvSpPr>
        <p:spPr>
          <a:xfrm>
            <a:off x="8676456" y="6309320"/>
            <a:ext cx="466352" cy="57606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23528" y="2924944"/>
            <a:ext cx="8208912" cy="25545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 smtClean="0"/>
              <a:t>《</a:t>
            </a:r>
            <a:r>
              <a:rPr lang="zh-CN" altLang="en-US" sz="3200" b="1" dirty="0" smtClean="0"/>
              <a:t>本草纲目</a:t>
            </a:r>
            <a:r>
              <a:rPr lang="en-US" altLang="zh-CN" sz="3200" b="1" dirty="0" smtClean="0"/>
              <a:t>》</a:t>
            </a:r>
            <a:r>
              <a:rPr lang="zh-CN" altLang="en-US" sz="3200" b="1" dirty="0" smtClean="0"/>
              <a:t>出版后，被翻刻的中文版不下</a:t>
            </a:r>
            <a:r>
              <a:rPr lang="en-US" altLang="zh-CN" sz="3200" b="1" dirty="0" smtClean="0"/>
              <a:t>60</a:t>
            </a:r>
            <a:r>
              <a:rPr lang="zh-CN" altLang="en-US" sz="3200" b="1" dirty="0" smtClean="0"/>
              <a:t>版，并被译成日、朝、拉丁、法、德、英、俄等多种文字。除</a:t>
            </a:r>
            <a:r>
              <a:rPr lang="zh-CN" altLang="en-US" sz="3200" b="1" dirty="0"/>
              <a:t>了对药物学有着特殊贡献外，在化学、地质学、天文学、气象学等方面也有突出成就。 </a:t>
            </a:r>
            <a:endParaRPr lang="zh-CN" altLang="en-US" sz="3200" b="1" dirty="0"/>
          </a:p>
        </p:txBody>
      </p:sp>
      <p:sp>
        <p:nvSpPr>
          <p:cNvPr id="9218" name="AutoShape 2" descr="http://img0.imgtn.bdimg.com/it/u=1841295535,11754101&amp;fm=21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9219" name="Picture 3" descr="C:\Users\Administrator\Desktop\u=1841295535,11754101&amp;fm=21&amp;gp=0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9552" y="548680"/>
            <a:ext cx="7776864" cy="2095500"/>
          </a:xfrm>
          <a:prstGeom prst="rect">
            <a:avLst/>
          </a:prstGeom>
          <a:noFill/>
        </p:spPr>
      </p:pic>
      <p:sp>
        <p:nvSpPr>
          <p:cNvPr id="5" name="动作按钮: 前进或下一项 4">
            <a:hlinkClick r:id="rId2" action="ppaction://hlinksldjump" highlightClick="1"/>
          </p:cNvPr>
          <p:cNvSpPr/>
          <p:nvPr/>
        </p:nvSpPr>
        <p:spPr>
          <a:xfrm>
            <a:off x="8676456" y="6237312"/>
            <a:ext cx="504056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716145" y="2493010"/>
            <a:ext cx="3600450" cy="215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28600" y="1066800"/>
            <a:ext cx="8012113" cy="5509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 1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、贡献：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）编撰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本草纲目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，开创药物分类新体系，被称为</a:t>
            </a:r>
            <a:r>
              <a:rPr lang="zh-CN" altLang="en-US" sz="3200" b="1" dirty="0">
                <a:latin typeface="宋体"/>
                <a:ea typeface="黑体" pitchFamily="49" charset="-122"/>
              </a:rPr>
              <a:t>“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中国的百科全书</a:t>
            </a:r>
            <a:r>
              <a:rPr lang="zh-CN" altLang="en-US" sz="3200" b="1" dirty="0">
                <a:latin typeface="宋体"/>
                <a:ea typeface="黑体" pitchFamily="49" charset="-122"/>
              </a:rPr>
              <a:t>”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en-US" sz="3200" b="1" dirty="0">
                <a:latin typeface="宋体"/>
                <a:ea typeface="黑体" pitchFamily="49" charset="-122"/>
              </a:rPr>
              <a:t>“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东方医学的巨典</a:t>
            </a:r>
            <a:r>
              <a:rPr lang="zh-CN" altLang="en-US" sz="3200" b="1" dirty="0">
                <a:latin typeface="宋体"/>
                <a:ea typeface="黑体" pitchFamily="49" charset="-122"/>
              </a:rPr>
              <a:t>”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）其伟大的医学成就，成为对人类最有贡献的科学家之一。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     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、品质：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）矢志不渝、执著坚定的信念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）科学严谨、求真务实的态度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）不畏艰险、勇于创新</a:t>
            </a:r>
            <a:r>
              <a:rPr lang="zh-CN" altLang="en-US" sz="3200" b="1" dirty="0" smtClean="0">
                <a:latin typeface="黑体" pitchFamily="49" charset="-122"/>
                <a:ea typeface="黑体" pitchFamily="49" charset="-122"/>
              </a:rPr>
              <a:t>的精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神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84213" y="404813"/>
            <a:ext cx="6480175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探</a:t>
            </a: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究</a:t>
            </a:r>
            <a:r>
              <a:rPr lang="en-US" altLang="zh-CN" sz="40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zh-CN" altLang="en-US" sz="40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如何评价李时珍？</a:t>
            </a:r>
            <a:endParaRPr lang="zh-CN" altLang="en-US" sz="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动作按钮: 前进或下一项 4">
            <a:hlinkClick r:id="" action="ppaction://hlinkshowjump?jump=nextslide" highlightClick="1"/>
          </p:cNvPr>
          <p:cNvSpPr/>
          <p:nvPr/>
        </p:nvSpPr>
        <p:spPr>
          <a:xfrm>
            <a:off x="8604448" y="6381328"/>
            <a:ext cx="466352" cy="5040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2005572311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71550" y="692150"/>
            <a:ext cx="7056438" cy="4681538"/>
          </a:xfrm>
          <a:prstGeom prst="rect">
            <a:avLst/>
          </a:prstGeom>
          <a:noFill/>
        </p:spPr>
      </p:pic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684213" y="5516563"/>
            <a:ext cx="7488237" cy="8540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/>
              <a:t>湖北蕲春 李时珍的陵墓</a:t>
            </a:r>
            <a:endParaRPr lang="zh-CN" altLang="en-US" sz="2000"/>
          </a:p>
          <a:p>
            <a:pPr algn="ctr">
              <a:spcBef>
                <a:spcPct val="50000"/>
              </a:spcBef>
            </a:pPr>
            <a:r>
              <a:rPr lang="zh-CN" altLang="en-US" sz="2000"/>
              <a:t>石碑上刻有原中国科学院院长郭沫若先生的题词。</a:t>
            </a:r>
            <a:r>
              <a:rPr lang="zh-CN" altLang="en-US"/>
              <a:t> </a:t>
            </a:r>
            <a:endParaRPr lang="zh-CN" altLang="en-US"/>
          </a:p>
        </p:txBody>
      </p:sp>
      <p:sp>
        <p:nvSpPr>
          <p:cNvPr id="5" name="动作按钮: 前进或下一项 4">
            <a:hlinkClick r:id="" action="ppaction://hlinkshowjump?jump=nextslide" highlightClick="1"/>
          </p:cNvPr>
          <p:cNvSpPr/>
          <p:nvPr/>
        </p:nvSpPr>
        <p:spPr>
          <a:xfrm>
            <a:off x="8676456" y="6381328"/>
            <a:ext cx="394344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24744"/>
            <a:ext cx="900759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 smtClean="0">
                <a:latin typeface="楷体" pitchFamily="49" charset="-122"/>
                <a:ea typeface="楷体" pitchFamily="49" charset="-122"/>
                <a:cs typeface="Tahoma" pitchFamily="34" charset="0"/>
              </a:rPr>
              <a:t>“医中之圣，集中国药物学之大成。本草纲目乃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  <a:cs typeface="Tahoma" pitchFamily="34" charset="0"/>
            </a:endParaRPr>
          </a:p>
          <a:p>
            <a:r>
              <a:rPr lang="en-US" altLang="zh-CN" sz="3200" b="1" dirty="0" smtClean="0">
                <a:latin typeface="楷体" pitchFamily="49" charset="-122"/>
                <a:ea typeface="楷体" pitchFamily="49" charset="-122"/>
                <a:cs typeface="Tahoma" pitchFamily="34" charset="0"/>
              </a:rPr>
              <a:t>1892</a:t>
            </a:r>
            <a:r>
              <a:rPr lang="zh-CN" altLang="zh-CN" sz="3200" b="1" dirty="0" smtClean="0">
                <a:latin typeface="楷体" pitchFamily="49" charset="-122"/>
                <a:ea typeface="楷体" pitchFamily="49" charset="-122"/>
                <a:cs typeface="Tahoma" pitchFamily="34" charset="0"/>
              </a:rPr>
              <a:t>种药物说明，广罗博采，曾费卅年之殚精。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  <a:cs typeface="Tahoma" pitchFamily="34" charset="0"/>
            </a:endParaRPr>
          </a:p>
          <a:p>
            <a:r>
              <a:rPr lang="zh-CN" altLang="zh-CN" sz="3200" b="1" dirty="0" smtClean="0">
                <a:latin typeface="楷体" pitchFamily="49" charset="-122"/>
                <a:ea typeface="楷体" pitchFamily="49" charset="-122"/>
                <a:cs typeface="Tahoma" pitchFamily="34" charset="0"/>
              </a:rPr>
              <a:t>造福生民，使多少人延年活命。伟哉夫子，将随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  <a:cs typeface="Tahoma" pitchFamily="34" charset="0"/>
            </a:endParaRPr>
          </a:p>
          <a:p>
            <a:r>
              <a:rPr lang="zh-CN" altLang="zh-CN" sz="3200" b="1" dirty="0" smtClean="0">
                <a:latin typeface="楷体" pitchFamily="49" charset="-122"/>
                <a:ea typeface="楷体" pitchFamily="49" charset="-122"/>
                <a:cs typeface="Tahoma" pitchFamily="34" charset="0"/>
              </a:rPr>
              <a:t>民族生命永生。李时珍乃十六世纪我国伟大医药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  <a:cs typeface="Tahoma" pitchFamily="34" charset="0"/>
            </a:endParaRPr>
          </a:p>
          <a:p>
            <a:r>
              <a:rPr lang="zh-CN" altLang="zh-CN" sz="3200" b="1" dirty="0" smtClean="0">
                <a:latin typeface="楷体" pitchFamily="49" charset="-122"/>
                <a:ea typeface="楷体" pitchFamily="49" charset="-122"/>
                <a:cs typeface="Tahoma" pitchFamily="34" charset="0"/>
              </a:rPr>
              <a:t>家，他在植物学研究方面，亦为世界前驱。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  <a:cs typeface="Tahoma" pitchFamily="34" charset="0"/>
            </a:endParaRPr>
          </a:p>
          <a:p>
            <a:r>
              <a:rPr lang="en-US" altLang="zh-CN" sz="3200" b="1" dirty="0" smtClean="0">
                <a:latin typeface="楷体" pitchFamily="49" charset="-122"/>
                <a:ea typeface="楷体" pitchFamily="49" charset="-122"/>
                <a:cs typeface="Tahoma" pitchFamily="34" charset="0"/>
              </a:rPr>
              <a:t>                </a:t>
            </a:r>
            <a:r>
              <a:rPr lang="zh-CN" altLang="zh-CN" sz="3200" b="1" dirty="0" smtClean="0">
                <a:latin typeface="楷体" pitchFamily="49" charset="-122"/>
                <a:ea typeface="楷体" pitchFamily="49" charset="-122"/>
                <a:cs typeface="Tahoma" pitchFamily="34" charset="0"/>
              </a:rPr>
              <a:t>郭沫若，一九五六年二月。”</a:t>
            </a:r>
            <a:endParaRPr lang="zh-CN" altLang="zh-CN" sz="3200" b="1" dirty="0" smtClean="0">
              <a:latin typeface="楷体" pitchFamily="49" charset="-122"/>
              <a:ea typeface="楷体" pitchFamily="49" charset="-122"/>
              <a:cs typeface="Tahoma" pitchFamily="34" charset="0"/>
            </a:endParaRPr>
          </a:p>
          <a:p>
            <a:endParaRPr lang="zh-CN" altLang="en-US" dirty="0"/>
          </a:p>
        </p:txBody>
      </p:sp>
      <p:sp>
        <p:nvSpPr>
          <p:cNvPr id="3" name="动作按钮: 前进或下一项 2">
            <a:hlinkClick r:id="" action="ppaction://hlinkshowjump?jump=nextslide" highlightClick="1"/>
          </p:cNvPr>
          <p:cNvSpPr/>
          <p:nvPr/>
        </p:nvSpPr>
        <p:spPr>
          <a:xfrm>
            <a:off x="8605640" y="6453336"/>
            <a:ext cx="538360" cy="404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mp50381003_1450945817994_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4016" y="200469"/>
            <a:ext cx="8892480" cy="3372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3528" y="3933056"/>
            <a:ext cx="85074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/>
              <a:t>1955</a:t>
            </a:r>
            <a:r>
              <a:rPr lang="zh-CN" altLang="zh-CN" sz="3600" b="1" dirty="0" smtClean="0"/>
              <a:t>年苏联举办“东方科技成就展览”，</a:t>
            </a:r>
            <a:endParaRPr lang="en-US" altLang="zh-CN" sz="3600" b="1" dirty="0" smtClean="0"/>
          </a:p>
          <a:p>
            <a:r>
              <a:rPr lang="zh-CN" altLang="zh-CN" sz="3600" b="1" dirty="0" smtClean="0"/>
              <a:t>苏联与中国商议确定，古代科技选择了</a:t>
            </a:r>
            <a:endParaRPr lang="en-US" altLang="zh-CN" sz="3600" b="1" dirty="0" smtClean="0"/>
          </a:p>
          <a:p>
            <a:r>
              <a:rPr lang="zh-CN" altLang="zh-CN" sz="3600" b="1" dirty="0" smtClean="0"/>
              <a:t>张衡、祖冲之、僧一行、李时珍为代表。</a:t>
            </a:r>
            <a:endParaRPr lang="zh-CN" altLang="zh-CN" sz="3600" b="1" dirty="0" smtClean="0"/>
          </a:p>
          <a:p>
            <a:endParaRPr lang="zh-CN" altLang="en-US" dirty="0"/>
          </a:p>
        </p:txBody>
      </p:sp>
      <p:sp>
        <p:nvSpPr>
          <p:cNvPr id="4" name="动作按钮: 前进或下一项 3">
            <a:hlinkClick r:id="" action="ppaction://hlinkshowjump?jump=nextslide" highlightClick="1"/>
          </p:cNvPr>
          <p:cNvSpPr/>
          <p:nvPr/>
        </p:nvSpPr>
        <p:spPr>
          <a:xfrm>
            <a:off x="8676456" y="6309320"/>
            <a:ext cx="432048" cy="466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908720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中西医的几个区别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590" y="1700808"/>
            <a:ext cx="8674169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对于病的概念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：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lvl="0"/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已故著名老中医任应秋先生有这样一段精辟的论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lvl="0"/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述：</a:t>
            </a: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“</a:t>
            </a:r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西医所称的病，大多数是取决于病原体，或者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lvl="0"/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就某种特殊病变的病灶而命名，或者就生理上的某种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lvl="0"/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特殊变化而命名。总之，西医的病名，必取决于物理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lvl="0"/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诊断和实验诊断，是比较具体的。</a:t>
            </a: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”“</a:t>
            </a:r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中医的病，或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lvl="0"/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与病因的性质而命名，或从病机的所在而命名</a:t>
            </a:r>
            <a:r>
              <a:rPr lang="zh-CN" altLang="en-US" sz="2800" b="1" dirty="0" smtClean="0"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虽然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lvl="0"/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比较抽象，但它却往往能从整体观出发，局限性比较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lvl="0"/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少。</a:t>
            </a: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”</a:t>
            </a:r>
            <a:endParaRPr lang="en-US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pPr lvl="0"/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              </a:t>
            </a:r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（引自《任应秋论医集》第</a:t>
            </a:r>
            <a:r>
              <a:rPr lang="en-US" altLang="zh-CN" sz="2800" b="1" dirty="0" smtClean="0">
                <a:latin typeface="黑体" pitchFamily="49" charset="-122"/>
                <a:ea typeface="黑体" pitchFamily="49" charset="-122"/>
              </a:rPr>
              <a:t>108</a:t>
            </a:r>
            <a:r>
              <a:rPr lang="zh-CN" altLang="zh-CN" sz="2800" b="1" dirty="0" smtClean="0">
                <a:latin typeface="黑体" pitchFamily="49" charset="-122"/>
                <a:ea typeface="黑体" pitchFamily="49" charset="-122"/>
              </a:rPr>
              <a:t>页）。</a:t>
            </a:r>
            <a:endParaRPr lang="zh-CN" altLang="zh-CN" sz="2800" b="1" dirty="0" smtClean="0">
              <a:latin typeface="黑体" pitchFamily="49" charset="-122"/>
              <a:ea typeface="黑体" pitchFamily="49" charset="-122"/>
            </a:endParaRPr>
          </a:p>
          <a:p>
            <a:endParaRPr lang="zh-CN" altLang="en-US" dirty="0"/>
          </a:p>
        </p:txBody>
      </p:sp>
      <p:sp>
        <p:nvSpPr>
          <p:cNvPr id="4" name="动作按钮: 前进或下一项 3">
            <a:hlinkClick r:id="" action="ppaction://hlinkshowjump?jump=nextslide" highlightClick="1"/>
          </p:cNvPr>
          <p:cNvSpPr/>
          <p:nvPr/>
        </p:nvSpPr>
        <p:spPr>
          <a:xfrm>
            <a:off x="8532440" y="6309320"/>
            <a:ext cx="538360" cy="53836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798167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zh-CN" sz="3200" b="1" dirty="0" smtClean="0">
                <a:solidFill>
                  <a:srgbClr val="FF0000"/>
                </a:solidFill>
              </a:rPr>
              <a:t>对于手足口病，中西医的预防治疗的方法：</a:t>
            </a:r>
            <a:endParaRPr lang="zh-CN" altLang="zh-CN" sz="3200" b="1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340768"/>
            <a:ext cx="8433719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3200" b="1" dirty="0" smtClean="0"/>
              <a:t>西医处方：一般都用抗病毒药物，比如</a:t>
            </a:r>
            <a:r>
              <a:rPr lang="en-US" altLang="zh-CN" sz="3200" b="1" u="sng" dirty="0" err="1" smtClean="0">
                <a:hlinkClick r:id="rId1"/>
              </a:rPr>
              <a:t>利巴韦</a:t>
            </a:r>
            <a:endParaRPr lang="en-US" altLang="zh-CN" sz="3200" b="1" u="sng" dirty="0" smtClean="0">
              <a:hlinkClick r:id="rId1"/>
            </a:endParaRPr>
          </a:p>
          <a:p>
            <a:r>
              <a:rPr lang="en-US" altLang="zh-CN" sz="3200" b="1" u="sng" dirty="0" err="1" smtClean="0">
                <a:hlinkClick r:id="rId1"/>
              </a:rPr>
              <a:t>林片</a:t>
            </a:r>
            <a:r>
              <a:rPr lang="zh-CN" altLang="zh-CN" sz="3200" b="1" dirty="0" smtClean="0"/>
              <a:t>或口服液、</a:t>
            </a:r>
            <a:r>
              <a:rPr lang="en-US" altLang="zh-CN" sz="3200" b="1" u="sng" dirty="0" err="1" smtClean="0">
                <a:hlinkClick r:id="rId2"/>
              </a:rPr>
              <a:t>馥感啉口服液</a:t>
            </a:r>
            <a:r>
              <a:rPr lang="zh-CN" altLang="zh-CN" sz="3200" b="1" dirty="0" smtClean="0"/>
              <a:t>等等</a:t>
            </a:r>
            <a:endParaRPr lang="zh-CN" altLang="zh-CN" sz="3200" b="1" dirty="0" smtClean="0"/>
          </a:p>
          <a:p>
            <a:r>
              <a:rPr lang="zh-CN" altLang="zh-CN" sz="3200" b="1" dirty="0" smtClean="0"/>
              <a:t>中医处方一：白菊花</a:t>
            </a:r>
            <a:r>
              <a:rPr lang="en-US" altLang="zh-CN" sz="3200" b="1" dirty="0" smtClean="0"/>
              <a:t>6</a:t>
            </a:r>
            <a:r>
              <a:rPr lang="zh-CN" altLang="zh-CN" sz="3200" b="1" dirty="0" smtClean="0"/>
              <a:t>克，芦根</a:t>
            </a:r>
            <a:r>
              <a:rPr lang="en-US" altLang="zh-CN" sz="3200" b="1" dirty="0" smtClean="0"/>
              <a:t>15</a:t>
            </a:r>
            <a:r>
              <a:rPr lang="zh-CN" altLang="zh-CN" sz="3200" b="1" dirty="0" smtClean="0"/>
              <a:t>克，白茅根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10</a:t>
            </a:r>
            <a:r>
              <a:rPr lang="zh-CN" altLang="zh-CN" sz="3200" b="1" dirty="0" smtClean="0"/>
              <a:t>克，生甘草</a:t>
            </a:r>
            <a:r>
              <a:rPr lang="en-US" altLang="zh-CN" sz="3200" b="1" dirty="0" smtClean="0"/>
              <a:t>6</a:t>
            </a:r>
            <a:r>
              <a:rPr lang="zh-CN" altLang="zh-CN" sz="3200" b="1" dirty="0" smtClean="0"/>
              <a:t>克；</a:t>
            </a:r>
            <a:endParaRPr lang="zh-CN" altLang="zh-CN" sz="3200" b="1" dirty="0" smtClean="0"/>
          </a:p>
          <a:p>
            <a:r>
              <a:rPr lang="zh-CN" altLang="zh-CN" sz="3200" b="1" dirty="0" smtClean="0"/>
              <a:t>中医处方二：金银花</a:t>
            </a:r>
            <a:r>
              <a:rPr lang="en-US" altLang="zh-CN" sz="3200" b="1" dirty="0" smtClean="0"/>
              <a:t>6</a:t>
            </a:r>
            <a:r>
              <a:rPr lang="zh-CN" altLang="zh-CN" sz="3200" b="1" dirty="0" smtClean="0"/>
              <a:t>克，麦冬</a:t>
            </a:r>
            <a:r>
              <a:rPr lang="en-US" altLang="zh-CN" sz="3200" b="1" dirty="0" smtClean="0"/>
              <a:t>10</a:t>
            </a:r>
            <a:r>
              <a:rPr lang="zh-CN" altLang="zh-CN" sz="3200" b="1" dirty="0" smtClean="0"/>
              <a:t>克，生苡仁</a:t>
            </a:r>
            <a:endParaRPr lang="en-US" altLang="zh-CN" sz="3200" b="1" dirty="0" smtClean="0"/>
          </a:p>
          <a:p>
            <a:r>
              <a:rPr lang="en-US" altLang="zh-CN" sz="3200" b="1" dirty="0" smtClean="0"/>
              <a:t>10</a:t>
            </a:r>
            <a:r>
              <a:rPr lang="zh-CN" altLang="zh-CN" sz="3200" b="1" dirty="0" smtClean="0"/>
              <a:t>克，生甘草</a:t>
            </a:r>
            <a:r>
              <a:rPr lang="en-US" altLang="zh-CN" sz="3200" b="1" dirty="0" smtClean="0"/>
              <a:t>6</a:t>
            </a:r>
            <a:r>
              <a:rPr lang="zh-CN" altLang="zh-CN" sz="3200" b="1" dirty="0" smtClean="0"/>
              <a:t>克。</a:t>
            </a:r>
            <a:endParaRPr lang="zh-CN" altLang="zh-CN" sz="3200" b="1" dirty="0" smtClean="0"/>
          </a:p>
          <a:p>
            <a:r>
              <a:rPr lang="zh-CN" altLang="zh-CN" sz="3200" b="1" dirty="0" smtClean="0"/>
              <a:t>煎煮方法为加清水浸泡</a:t>
            </a:r>
            <a:r>
              <a:rPr lang="en-US" altLang="zh-CN" sz="3200" b="1" dirty="0" smtClean="0"/>
              <a:t>30</a:t>
            </a:r>
            <a:r>
              <a:rPr lang="zh-CN" altLang="zh-CN" sz="3200" b="1" dirty="0" smtClean="0"/>
              <a:t>分钟，煎煮</a:t>
            </a:r>
            <a:r>
              <a:rPr lang="en-US" altLang="zh-CN" sz="3200" b="1" dirty="0" smtClean="0"/>
              <a:t>20</a:t>
            </a:r>
            <a:r>
              <a:rPr lang="zh-CN" altLang="zh-CN" sz="3200" b="1" dirty="0" smtClean="0"/>
              <a:t>分钟，</a:t>
            </a:r>
            <a:endParaRPr lang="en-US" altLang="zh-CN" sz="3200" b="1" dirty="0" smtClean="0"/>
          </a:p>
          <a:p>
            <a:r>
              <a:rPr lang="zh-CN" altLang="zh-CN" sz="3200" b="1" dirty="0" smtClean="0"/>
              <a:t>留取药汁</a:t>
            </a:r>
            <a:r>
              <a:rPr lang="en-US" altLang="zh-CN" sz="3200" b="1" dirty="0" smtClean="0"/>
              <a:t>200</a:t>
            </a:r>
            <a:r>
              <a:rPr lang="zh-CN" altLang="zh-CN" sz="3200" b="1" dirty="0" smtClean="0"/>
              <a:t>毫升，</a:t>
            </a:r>
            <a:endParaRPr lang="en-US" altLang="zh-CN" sz="3200" b="1" dirty="0" smtClean="0"/>
          </a:p>
          <a:p>
            <a:r>
              <a:rPr lang="zh-CN" altLang="zh-CN" sz="3200" b="1" dirty="0" smtClean="0"/>
              <a:t>处方一偏重于清热解毒，</a:t>
            </a:r>
            <a:endParaRPr lang="en-US" altLang="zh-CN" sz="3200" b="1" dirty="0" smtClean="0"/>
          </a:p>
          <a:p>
            <a:r>
              <a:rPr lang="zh-CN" altLang="zh-CN" sz="3200" b="1" dirty="0" smtClean="0"/>
              <a:t>处方二偏重于清热利湿</a:t>
            </a:r>
            <a:endParaRPr lang="zh-CN" altLang="zh-CN" sz="3200" b="1" dirty="0" smtClean="0"/>
          </a:p>
          <a:p>
            <a:endParaRPr lang="zh-CN" altLang="en-US" sz="3200" b="1" dirty="0"/>
          </a:p>
        </p:txBody>
      </p:sp>
      <p:sp>
        <p:nvSpPr>
          <p:cNvPr id="4" name="动作按钮: 前进或下一项 3">
            <a:hlinkClick r:id="" action="ppaction://hlinkshowjump?jump=nextslide" highlightClick="1"/>
          </p:cNvPr>
          <p:cNvSpPr/>
          <p:nvPr/>
        </p:nvSpPr>
        <p:spPr>
          <a:xfrm>
            <a:off x="8676456" y="6381328"/>
            <a:ext cx="394344" cy="466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836712"/>
            <a:ext cx="826861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2800" b="1" dirty="0" smtClean="0"/>
              <a:t>阅读下列材料，回答问题：</a:t>
            </a:r>
            <a:r>
              <a:rPr lang="en-US" altLang="zh-CN" sz="2800" b="1" dirty="0" smtClean="0"/>
              <a:t> </a:t>
            </a:r>
            <a:br>
              <a:rPr lang="en-US" altLang="zh-CN" sz="2800" b="1" dirty="0" smtClean="0"/>
            </a:br>
            <a:r>
              <a:rPr lang="zh-CN" altLang="zh-CN" sz="2800" b="1" dirty="0" smtClean="0"/>
              <a:t>材料一</a:t>
            </a:r>
            <a:r>
              <a:rPr lang="en-US" altLang="zh-CN" sz="2800" b="1" dirty="0" smtClean="0"/>
              <a:t>  </a:t>
            </a:r>
            <a:r>
              <a:rPr lang="zh-CN" altLang="zh-CN" sz="2800" b="1" dirty="0" smtClean="0"/>
              <a:t>李时珍，字束璧，祖某，父言闻，世孝友</a:t>
            </a:r>
            <a:endParaRPr lang="en-US" altLang="zh-CN" sz="2800" b="1" dirty="0" smtClean="0"/>
          </a:p>
          <a:p>
            <a:r>
              <a:rPr lang="zh-CN" altLang="zh-CN" sz="2800" b="1" dirty="0" smtClean="0"/>
              <a:t>（孝敬父母，友爱兄弟），以医为业。……年十四，</a:t>
            </a:r>
            <a:endParaRPr lang="en-US" altLang="zh-CN" sz="2800" b="1" dirty="0" smtClean="0"/>
          </a:p>
          <a:p>
            <a:r>
              <a:rPr lang="zh-CN" altLang="zh-CN" sz="2800" b="1" dirty="0" smtClean="0"/>
              <a:t>补诸生（秀才）；三试於乡，不售（不第。未考</a:t>
            </a:r>
            <a:endParaRPr lang="en-US" altLang="zh-CN" sz="2800" b="1" dirty="0" smtClean="0"/>
          </a:p>
          <a:p>
            <a:r>
              <a:rPr lang="zh-CN" altLang="zh-CN" sz="2800" b="1" dirty="0" smtClean="0"/>
              <a:t>取）。读书十年，不出户庭，博学，无所弗瞡（</a:t>
            </a:r>
            <a:r>
              <a:rPr lang="en-US" altLang="zh-CN" sz="2800" b="1" dirty="0" err="1" smtClean="0"/>
              <a:t>gu</a:t>
            </a:r>
            <a:r>
              <a:rPr lang="zh-CN" altLang="zh-CN" sz="2800" b="1" dirty="0" smtClean="0"/>
              <a:t>ī</a:t>
            </a:r>
            <a:endParaRPr lang="en-US" altLang="zh-CN" sz="2800" b="1" dirty="0" smtClean="0"/>
          </a:p>
          <a:p>
            <a:r>
              <a:rPr lang="zh-CN" altLang="zh-CN" sz="2800" b="1" dirty="0" smtClean="0"/>
              <a:t>阅读）。善医，即以医自居。</a:t>
            </a:r>
            <a:endParaRPr lang="zh-CN" alt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4005064"/>
            <a:ext cx="79415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2800" b="1" dirty="0" smtClean="0">
                <a:solidFill>
                  <a:srgbClr val="C00000"/>
                </a:solidFill>
              </a:rPr>
              <a:t>（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1</a:t>
            </a:r>
            <a:r>
              <a:rPr lang="zh-CN" altLang="zh-CN" sz="2800" b="1" dirty="0" smtClean="0">
                <a:solidFill>
                  <a:srgbClr val="C00000"/>
                </a:solidFill>
              </a:rPr>
              <a:t>）根据材料一，概括影响李时珍走上从医之路</a:t>
            </a:r>
            <a:endParaRPr lang="en-US" altLang="zh-CN" sz="2800" b="1" dirty="0" smtClean="0">
              <a:solidFill>
                <a:srgbClr val="C00000"/>
              </a:solidFill>
            </a:endParaRPr>
          </a:p>
          <a:p>
            <a:r>
              <a:rPr lang="zh-CN" altLang="zh-CN" sz="2800" b="1" dirty="0" smtClean="0">
                <a:solidFill>
                  <a:srgbClr val="C00000"/>
                </a:solidFill>
              </a:rPr>
              <a:t>的主要因素。</a:t>
            </a:r>
            <a:endParaRPr lang="zh-CN" alt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动作按钮: 前进或下一项 3">
            <a:hlinkClick r:id="" action="ppaction://hlinkshowjump?jump=nextslide" highlightClick="1"/>
          </p:cNvPr>
          <p:cNvSpPr/>
          <p:nvPr/>
        </p:nvSpPr>
        <p:spPr>
          <a:xfrm>
            <a:off x="8676456" y="6309320"/>
            <a:ext cx="466352" cy="466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283311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zh-CN" altLang="zh-CN" sz="2800" b="1" dirty="0" smtClean="0"/>
              <a:t>材料二</a:t>
            </a:r>
            <a:r>
              <a:rPr lang="en-US" altLang="zh-CN" sz="2800" b="1" dirty="0" smtClean="0"/>
              <a:t> </a:t>
            </a:r>
            <a:r>
              <a:rPr lang="zh-CN" altLang="en-US" sz="2800" b="1" dirty="0" smtClean="0"/>
              <a:t>：</a:t>
            </a:r>
            <a:r>
              <a:rPr lang="zh-CN" altLang="zh-CN" sz="2800" b="1" dirty="0" smtClean="0"/>
              <a:t>时珍曰：“蘋，乃四叶菜也。……《韩诗外传》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谓浮者为杏，沉者为蘋。曜仙谓白花者为蘋，黄花者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为杏。苏恭谓大者为蘋，小者为杏。杨慎《卮言》谓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四叶菜为杏。……皆无一定之言。盖未深加体审，惟据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纸上猜度而已。时珍一一采视，颇得其真云。其叶径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一、二寸，有一缺而形圆如马蹄者，莼也。似莼而稍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尖长者，杏也。其花并有黄白二色。叶径四、五寸如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小荷叶而黄花，结实如小角泰者，萍蓬草也。……四叶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合成一叶，如田字形者，蘋也。如此分别，自然明白。”</a:t>
            </a:r>
            <a:r>
              <a:rPr lang="en-US" altLang="zh-CN" sz="2800" b="1" dirty="0" smtClean="0"/>
              <a:t> </a:t>
            </a:r>
            <a:endParaRPr lang="zh-CN" altLang="zh-CN" sz="2800" b="1" dirty="0" smtClean="0"/>
          </a:p>
          <a:p>
            <a:pPr latinLnBrk="1"/>
            <a:r>
              <a:rPr lang="en-US" altLang="zh-CN" sz="2800" b="1" dirty="0" smtClean="0"/>
              <a:t>                                       </a:t>
            </a:r>
            <a:r>
              <a:rPr lang="zh-CN" altLang="zh-CN" sz="2800" b="1" dirty="0" smtClean="0"/>
              <a:t>——《本草纲目》第十九卷草部</a:t>
            </a:r>
            <a:endParaRPr lang="zh-CN" altLang="zh-CN" sz="2800" b="1" dirty="0" smtClean="0"/>
          </a:p>
          <a:p>
            <a:endParaRPr lang="zh-CN" altLang="en-US" dirty="0"/>
          </a:p>
        </p:txBody>
      </p:sp>
      <p:sp>
        <p:nvSpPr>
          <p:cNvPr id="3" name="动作按钮: 前进或下一项 2">
            <a:hlinkClick r:id="" action="ppaction://hlinkshowjump?jump=nextslide" highlightClick="1"/>
          </p:cNvPr>
          <p:cNvSpPr/>
          <p:nvPr/>
        </p:nvSpPr>
        <p:spPr>
          <a:xfrm>
            <a:off x="8676456" y="6381328"/>
            <a:ext cx="432048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4518898"/>
            <a:ext cx="9044464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3200" b="1" dirty="0" smtClean="0"/>
              <a:t>（</a:t>
            </a:r>
            <a:r>
              <a:rPr lang="en-US" altLang="zh-CN" sz="3200" b="1" dirty="0" smtClean="0"/>
              <a:t>2</a:t>
            </a:r>
            <a:r>
              <a:rPr lang="zh-CN" altLang="zh-CN" sz="3200" b="1" dirty="0" smtClean="0"/>
              <a:t>）根据材料二、三归纳李时珍认为以往医药典</a:t>
            </a:r>
            <a:endParaRPr lang="en-US" altLang="zh-CN" sz="3200" b="1" dirty="0" smtClean="0"/>
          </a:p>
          <a:p>
            <a:r>
              <a:rPr lang="zh-CN" altLang="zh-CN" sz="3200" b="1" dirty="0" smtClean="0"/>
              <a:t>籍存在的问题。据材料和所学知识指出李时珍是</a:t>
            </a:r>
            <a:endParaRPr lang="en-US" altLang="zh-CN" sz="3200" b="1" dirty="0" smtClean="0"/>
          </a:p>
          <a:p>
            <a:r>
              <a:rPr lang="zh-CN" altLang="zh-CN" sz="3200" b="1" dirty="0" smtClean="0"/>
              <a:t>如何解决以往医药典籍存在问题的？这体现了李</a:t>
            </a:r>
            <a:endParaRPr lang="en-US" altLang="zh-CN" sz="3200" b="1" dirty="0" smtClean="0"/>
          </a:p>
          <a:p>
            <a:r>
              <a:rPr lang="zh-CN" altLang="zh-CN" sz="3200" b="1" dirty="0" smtClean="0"/>
              <a:t>时珍怎样的治学态度？</a:t>
            </a:r>
            <a:endParaRPr lang="zh-CN" altLang="zh-CN" sz="3200" b="1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59632" y="1124744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en-US" altLang="zh-CN" sz="28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2015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年</a:t>
            </a:r>
            <a:r>
              <a:rPr lang="en-US" altLang="zh-CN" sz="28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12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lang="en-US" altLang="zh-CN" sz="28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11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日，诺贝尔奖颁奖仪式，在瑞典斯德哥尔摩音乐厅举行，我国著名中医科学家屠呦呦，从瑞典国王卡尔十六世</a:t>
            </a:r>
            <a:r>
              <a:rPr lang="en-US" altLang="zh-CN" sz="28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·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古斯塔夫手中，接过</a:t>
            </a:r>
            <a:r>
              <a:rPr lang="en-US" altLang="zh-CN" sz="28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2015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年诺贝尔生理学或医学奖获奖证书及金质奖章。屠呦呦是第一位获得诺贝尔科学奖项的中国本土科学家、第一位获得诺贝尔生理学或医学奖的华人科学家。该奖是中国医学界迄今为止获得的最高荣誉，突出贡献是创制新型抗疟药青蒿素和双氢青蒿素。</a:t>
            </a:r>
            <a:endParaRPr lang="zh-CN" altLang="en-US" sz="2800" b="1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动作按钮: 前进或下一项 3">
            <a:hlinkClick r:id="" action="ppaction://hlinkshowjump?jump=nextslide" highlightClick="1"/>
          </p:cNvPr>
          <p:cNvSpPr/>
          <p:nvPr/>
        </p:nvSpPr>
        <p:spPr>
          <a:xfrm>
            <a:off x="8712968" y="6309320"/>
            <a:ext cx="395536" cy="4766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35785"/>
            <a:ext cx="8443337" cy="710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zh-CN" altLang="zh-CN" sz="2800" b="1" dirty="0" smtClean="0"/>
              <a:t>材料三</a:t>
            </a:r>
            <a:r>
              <a:rPr lang="en-US" altLang="zh-CN" sz="2800" b="1" dirty="0" smtClean="0"/>
              <a:t>  </a:t>
            </a:r>
            <a:r>
              <a:rPr lang="zh-CN" altLang="zh-CN" sz="2800" b="1" dirty="0" smtClean="0"/>
              <a:t>曼陀罗花是一种具有麻醉作用的重要药物。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由于方言不同，名称不一，以致无人认识。李时珍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按照古书对曼陀罗花的描写，到武当山访问药农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，重新确定了这味药物。……首先是经过尝试证实了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关于它的传说：“相传此花笑采酿酒饮，令人笑；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舞采酿酒饮，令人舞。”李时珍试验之后更正说：”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予尝试之，饮须半酣，更令一人或笑或舞引之，乃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验也。”说明笑或舞不是来自采花者，而是麻醉后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的表现。其次，证实曼陀罗花，须与火麻子花同用，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才具有麻醉作用。他说：“八月采此花，七月采火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麻子花，阴干，等分为末，热酒调服三钱，少许昏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昏如醉。割疮、灸火，宜先服此，则不觉苦也。”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不难想象，曼陀罗花同火麻子花合药的方法、服药</a:t>
            </a:r>
            <a:endParaRPr lang="en-US" altLang="zh-CN" sz="2800" b="1" dirty="0" smtClean="0"/>
          </a:p>
          <a:p>
            <a:pPr latinLnBrk="1"/>
            <a:r>
              <a:rPr lang="zh-CN" altLang="zh-CN" sz="2800" b="1" dirty="0" smtClean="0"/>
              <a:t>的剂量，李时珍经过多次尝试才弄得如此准确。</a:t>
            </a:r>
            <a:endParaRPr lang="zh-CN" altLang="zh-CN" sz="2800" b="1" dirty="0" smtClean="0"/>
          </a:p>
          <a:p>
            <a:pPr latinLnBrk="1"/>
            <a:r>
              <a:rPr lang="en-US" altLang="zh-CN" sz="2800" b="1" dirty="0" smtClean="0"/>
              <a:t>                                         </a:t>
            </a:r>
            <a:r>
              <a:rPr lang="zh-CN" altLang="zh-CN" sz="2800" b="1" dirty="0" smtClean="0"/>
              <a:t>——唐明邦《李时珍评传》</a:t>
            </a:r>
            <a:endParaRPr lang="en-US" altLang="zh-CN" sz="2800" b="1" dirty="0" smtClean="0"/>
          </a:p>
          <a:p>
            <a:pPr latinLnBrk="1"/>
            <a:endParaRPr lang="zh-CN" altLang="zh-CN" b="1" dirty="0" smtClean="0"/>
          </a:p>
          <a:p>
            <a:endParaRPr lang="zh-CN" altLang="en-US" b="1" dirty="0"/>
          </a:p>
        </p:txBody>
      </p:sp>
      <p:sp>
        <p:nvSpPr>
          <p:cNvPr id="3" name="动作按钮: 前进或下一项 2">
            <a:hlinkClick r:id="" action="ppaction://hlinkshowjump?jump=nextslide" highlightClick="1"/>
          </p:cNvPr>
          <p:cNvSpPr/>
          <p:nvPr/>
        </p:nvSpPr>
        <p:spPr>
          <a:xfrm>
            <a:off x="8676456" y="6381328"/>
            <a:ext cx="466352" cy="466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08720"/>
            <a:ext cx="8198078" cy="529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zh-CN" altLang="zh-CN" sz="3200" b="1" dirty="0" smtClean="0"/>
              <a:t>材料四</a:t>
            </a:r>
            <a:r>
              <a:rPr lang="en-US" altLang="zh-CN" sz="3200" b="1" dirty="0" smtClean="0"/>
              <a:t>  </a:t>
            </a:r>
            <a:r>
              <a:rPr lang="zh-CN" altLang="zh-CN" sz="3200" b="1" dirty="0" smtClean="0"/>
              <a:t>旧本玉石水土混同。诸虫鳞介不别，</a:t>
            </a:r>
            <a:endParaRPr lang="en-US" altLang="zh-CN" sz="3200" b="1" dirty="0" smtClean="0"/>
          </a:p>
          <a:p>
            <a:pPr latinLnBrk="1"/>
            <a:r>
              <a:rPr lang="zh-CN" altLang="zh-CN" sz="3200" b="1" dirty="0" smtClean="0"/>
              <a:t>或虫入木部，或木入草部。今各列为部，</a:t>
            </a:r>
            <a:endParaRPr lang="en-US" altLang="zh-CN" sz="3200" b="1" dirty="0" smtClean="0"/>
          </a:p>
          <a:p>
            <a:pPr latinLnBrk="1"/>
            <a:r>
              <a:rPr lang="zh-CN" altLang="zh-CN" sz="3200" b="1" dirty="0" smtClean="0"/>
              <a:t>首以水火，次之以土，水火为万物之先，</a:t>
            </a:r>
            <a:endParaRPr lang="en-US" altLang="zh-CN" sz="3200" b="1" dirty="0" smtClean="0"/>
          </a:p>
          <a:p>
            <a:pPr latinLnBrk="1"/>
            <a:r>
              <a:rPr lang="zh-CN" altLang="zh-CN" sz="3200" b="1" dirty="0" smtClean="0"/>
              <a:t>土为万物母也。次之以金石，从土也。次</a:t>
            </a:r>
            <a:endParaRPr lang="en-US" altLang="zh-CN" sz="3200" b="1" dirty="0" smtClean="0"/>
          </a:p>
          <a:p>
            <a:pPr latinLnBrk="1"/>
            <a:r>
              <a:rPr lang="zh-CN" altLang="zh-CN" sz="3200" b="1" dirty="0" smtClean="0"/>
              <a:t>之以草谷菜果木，从微至巨也。次之以服</a:t>
            </a:r>
            <a:endParaRPr lang="en-US" altLang="zh-CN" sz="3200" b="1" dirty="0" smtClean="0"/>
          </a:p>
          <a:p>
            <a:pPr latinLnBrk="1"/>
            <a:r>
              <a:rPr lang="zh-CN" altLang="zh-CN" sz="3200" b="1" dirty="0" smtClean="0"/>
              <a:t>器，从草木也。次之以虫鳞介禽兽，终之</a:t>
            </a:r>
            <a:endParaRPr lang="en-US" altLang="zh-CN" sz="3200" b="1" dirty="0" smtClean="0"/>
          </a:p>
          <a:p>
            <a:pPr latinLnBrk="1"/>
            <a:r>
              <a:rPr lang="zh-CN" altLang="zh-CN" sz="3200" b="1" dirty="0" smtClean="0"/>
              <a:t>以人，从贱至贵也。</a:t>
            </a:r>
            <a:r>
              <a:rPr lang="en-US" altLang="zh-CN" sz="3200" b="1" dirty="0" smtClean="0"/>
              <a:t>    </a:t>
            </a:r>
            <a:endParaRPr lang="zh-CN" altLang="zh-CN" sz="3200" b="1" dirty="0" smtClean="0"/>
          </a:p>
          <a:p>
            <a:pPr latinLnBrk="1"/>
            <a:r>
              <a:rPr lang="zh-CN" altLang="zh-CN" sz="3200" b="1" dirty="0" smtClean="0"/>
              <a:t>——</a:t>
            </a:r>
            <a:r>
              <a:rPr lang="en-US" altLang="zh-CN" sz="3200" b="1" dirty="0" smtClean="0"/>
              <a:t>[</a:t>
            </a:r>
            <a:r>
              <a:rPr lang="zh-CN" altLang="zh-CN" sz="3200" b="1" dirty="0" smtClean="0"/>
              <a:t>明</a:t>
            </a:r>
            <a:r>
              <a:rPr lang="en-US" altLang="zh-CN" sz="3200" b="1" dirty="0" smtClean="0"/>
              <a:t>]</a:t>
            </a:r>
            <a:r>
              <a:rPr lang="zh-CN" altLang="zh-CN" sz="3200" b="1" dirty="0" smtClean="0"/>
              <a:t>李时珍《本草纲目》卷一《凡例》</a:t>
            </a:r>
            <a:r>
              <a:rPr lang="en-US" altLang="zh-CN" sz="3200" b="1" dirty="0" smtClean="0"/>
              <a:t> </a:t>
            </a:r>
            <a:endParaRPr lang="zh-CN" altLang="zh-CN" sz="3200" b="1" dirty="0" smtClean="0"/>
          </a:p>
          <a:p>
            <a:pPr latinLnBrk="1"/>
            <a:r>
              <a:rPr lang="zh-CN" altLang="zh-CN" sz="3200" b="1" dirty="0" smtClean="0">
                <a:solidFill>
                  <a:schemeClr val="tx2">
                    <a:lumMod val="75000"/>
                  </a:schemeClr>
                </a:solidFill>
              </a:rPr>
              <a:t>（</a:t>
            </a:r>
            <a:r>
              <a:rPr lang="en-US" altLang="zh-CN" sz="3200" b="1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zh-CN" altLang="zh-CN" sz="3200" b="1" dirty="0" smtClean="0">
                <a:solidFill>
                  <a:schemeClr val="tx2">
                    <a:lumMod val="75000"/>
                  </a:schemeClr>
                </a:solidFill>
              </a:rPr>
              <a:t>）结合所学，指出材料四反映了李时珍</a:t>
            </a:r>
            <a:endParaRPr lang="en-US" altLang="zh-CN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atinLnBrk="1"/>
            <a:r>
              <a:rPr lang="zh-CN" altLang="zh-CN" sz="3200" b="1" dirty="0" smtClean="0">
                <a:solidFill>
                  <a:schemeClr val="tx2">
                    <a:lumMod val="75000"/>
                  </a:schemeClr>
                </a:solidFill>
              </a:rPr>
              <a:t>怎样的药物分类方法？有何重要地位？</a:t>
            </a:r>
            <a:endParaRPr lang="zh-CN" altLang="zh-CN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zh-CN" altLang="en-US" dirty="0"/>
          </a:p>
        </p:txBody>
      </p:sp>
      <p:sp>
        <p:nvSpPr>
          <p:cNvPr id="3" name="动作按钮: 前进或下一项 2">
            <a:hlinkClick r:id="" action="ppaction://hlinkshowjump?jump=nextslide" highlightClick="1"/>
          </p:cNvPr>
          <p:cNvSpPr/>
          <p:nvPr/>
        </p:nvSpPr>
        <p:spPr>
          <a:xfrm>
            <a:off x="8676456" y="6453336"/>
            <a:ext cx="394344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980728"/>
            <a:ext cx="9044464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zh-CN" altLang="zh-CN" sz="3200" b="1" dirty="0" smtClean="0"/>
              <a:t>材料五</a:t>
            </a:r>
            <a:r>
              <a:rPr lang="en-US" altLang="zh-CN" sz="3200" b="1" dirty="0" smtClean="0"/>
              <a:t>  </a:t>
            </a:r>
            <a:r>
              <a:rPr lang="zh-CN" altLang="zh-CN" sz="3200" b="1" dirty="0" smtClean="0"/>
              <a:t>英国科学家李约瑟说：“欧洲在</a:t>
            </a:r>
            <a:r>
              <a:rPr lang="en-US" altLang="zh-CN" sz="3200" b="1" dirty="0" smtClean="0"/>
              <a:t>16</a:t>
            </a:r>
            <a:r>
              <a:rPr lang="zh-CN" altLang="zh-CN" sz="3200" b="1" dirty="0" smtClean="0"/>
              <a:t>世纪</a:t>
            </a:r>
            <a:endParaRPr lang="en-US" altLang="zh-CN" sz="3200" b="1" dirty="0" smtClean="0"/>
          </a:p>
          <a:p>
            <a:pPr latinLnBrk="1"/>
            <a:r>
              <a:rPr lang="zh-CN" altLang="zh-CN" sz="3200" b="1" dirty="0" smtClean="0"/>
              <a:t>以后，就诞生出近代科学……而当时的中国文明</a:t>
            </a:r>
            <a:endParaRPr lang="en-US" altLang="zh-CN" sz="3200" b="1" dirty="0" smtClean="0"/>
          </a:p>
          <a:p>
            <a:pPr latinLnBrk="1"/>
            <a:r>
              <a:rPr lang="zh-CN" altLang="zh-CN" sz="3200" b="1" dirty="0" smtClean="0"/>
              <a:t>却没能够产生与其相似的近代科学”。</a:t>
            </a:r>
            <a:r>
              <a:rPr lang="en-US" altLang="zh-CN" sz="3200" b="1" dirty="0" smtClean="0"/>
              <a:t>   </a:t>
            </a:r>
            <a:endParaRPr lang="en-US" altLang="zh-CN" sz="3200" b="1" dirty="0" smtClean="0"/>
          </a:p>
          <a:p>
            <a:pPr latinLnBrk="1"/>
            <a:endParaRPr lang="en-US" altLang="zh-CN" sz="3200" b="1" dirty="0" smtClean="0"/>
          </a:p>
          <a:p>
            <a:pPr latinLnBrk="1"/>
            <a:r>
              <a:rPr lang="en-US" altLang="zh-CN" sz="3200" b="1" dirty="0" smtClean="0"/>
              <a:t>  </a:t>
            </a:r>
            <a:endParaRPr lang="zh-CN" altLang="zh-CN" sz="3200" b="1" dirty="0" smtClean="0"/>
          </a:p>
          <a:p>
            <a:pPr latinLnBrk="1"/>
            <a:r>
              <a:rPr lang="zh-CN" altLang="zh-CN" sz="3200" b="1" dirty="0" smtClean="0"/>
              <a:t>（</a:t>
            </a:r>
            <a:r>
              <a:rPr lang="en-US" altLang="zh-CN" sz="3200" b="1" dirty="0" smtClean="0"/>
              <a:t>4</a:t>
            </a:r>
            <a:r>
              <a:rPr lang="zh-CN" altLang="zh-CN" sz="3200" b="1" dirty="0" smtClean="0"/>
              <a:t>）请你谈谈近代科学未能在中国产生的原因。</a:t>
            </a:r>
            <a:endParaRPr lang="zh-CN" altLang="zh-CN" sz="3200" b="1" dirty="0" smtClean="0"/>
          </a:p>
          <a:p>
            <a:endParaRPr lang="zh-CN" altLang="en-US" b="1" dirty="0"/>
          </a:p>
        </p:txBody>
      </p:sp>
      <p:sp>
        <p:nvSpPr>
          <p:cNvPr id="3" name="动作按钮: 前进或下一项 2">
            <a:hlinkClick r:id="" action="ppaction://hlinkshowjump?jump=nextslide" highlightClick="1"/>
          </p:cNvPr>
          <p:cNvSpPr/>
          <p:nvPr/>
        </p:nvSpPr>
        <p:spPr>
          <a:xfrm>
            <a:off x="8676456" y="6453336"/>
            <a:ext cx="466352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89248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 smtClean="0"/>
              <a:t>（</a:t>
            </a:r>
            <a:r>
              <a:rPr lang="en-US" altLang="zh-CN" sz="3200" b="1" dirty="0" smtClean="0"/>
              <a:t>1</a:t>
            </a:r>
            <a:r>
              <a:rPr lang="zh-CN" altLang="zh-CN" sz="3200" b="1" dirty="0" smtClean="0"/>
              <a:t>）因素：出身医学世家（或受家庭熏陶）；</a:t>
            </a:r>
            <a:endParaRPr lang="en-US" altLang="zh-CN" sz="3200" b="1" dirty="0" smtClean="0"/>
          </a:p>
          <a:p>
            <a:r>
              <a:rPr lang="zh-CN" altLang="zh-CN" sz="3200" b="1" dirty="0" smtClean="0"/>
              <a:t>科举受挫；博学多才，擅长医学。</a:t>
            </a:r>
            <a:r>
              <a:rPr lang="en-US" altLang="zh-CN" sz="3200" b="1" dirty="0" smtClean="0"/>
              <a:t>   </a:t>
            </a:r>
            <a:br>
              <a:rPr lang="en-US" altLang="zh-CN" sz="3200" b="1" dirty="0" smtClean="0"/>
            </a:br>
            <a:r>
              <a:rPr lang="zh-CN" altLang="zh-CN" sz="3200" b="1" dirty="0" smtClean="0"/>
              <a:t>（</a:t>
            </a:r>
            <a:r>
              <a:rPr lang="en-US" altLang="zh-CN" sz="3200" b="1" dirty="0" smtClean="0"/>
              <a:t>2</a:t>
            </a:r>
            <a:r>
              <a:rPr lang="zh-CN" altLang="zh-CN" sz="3200" b="1" dirty="0" smtClean="0"/>
              <a:t>）问题：没有深入实践仔细观察（或照搬、</a:t>
            </a:r>
            <a:endParaRPr lang="en-US" altLang="zh-CN" sz="3200" b="1" dirty="0" smtClean="0"/>
          </a:p>
          <a:p>
            <a:r>
              <a:rPr lang="zh-CN" altLang="zh-CN" sz="3200" b="1" dirty="0" smtClean="0"/>
              <a:t>套用前人结论）；药物分类或名称表述混乱</a:t>
            </a:r>
            <a:endParaRPr lang="en-US" altLang="zh-CN" sz="3200" b="1" dirty="0" smtClean="0"/>
          </a:p>
          <a:p>
            <a:r>
              <a:rPr lang="zh-CN" altLang="zh-CN" sz="3200" b="1" dirty="0" smtClean="0"/>
              <a:t>（或名称不一）；药性记录不准。解决：研读</a:t>
            </a:r>
            <a:endParaRPr lang="en-US" altLang="zh-CN" sz="3200" b="1" dirty="0" smtClean="0"/>
          </a:p>
          <a:p>
            <a:r>
              <a:rPr lang="zh-CN" altLang="zh-CN" sz="3200" b="1" dirty="0" smtClean="0"/>
              <a:t>古书；请教药农；亲身实践。治学态度：理论</a:t>
            </a:r>
            <a:endParaRPr lang="en-US" altLang="zh-CN" sz="3200" b="1" dirty="0" smtClean="0"/>
          </a:p>
          <a:p>
            <a:r>
              <a:rPr lang="zh-CN" altLang="zh-CN" sz="3200" b="1" dirty="0" smtClean="0"/>
              <a:t>与实践相结合。</a:t>
            </a:r>
            <a:r>
              <a:rPr lang="en-US" altLang="zh-CN" sz="3200" b="1" dirty="0" smtClean="0"/>
              <a:t>  </a:t>
            </a:r>
            <a:br>
              <a:rPr lang="en-US" altLang="zh-CN" sz="3200" b="1" dirty="0" smtClean="0"/>
            </a:br>
            <a:r>
              <a:rPr lang="zh-CN" altLang="zh-CN" sz="3200" b="1" dirty="0" smtClean="0"/>
              <a:t>（</a:t>
            </a:r>
            <a:r>
              <a:rPr lang="en-US" altLang="zh-CN" sz="3200" b="1" dirty="0" smtClean="0"/>
              <a:t>3</a:t>
            </a:r>
            <a:r>
              <a:rPr lang="zh-CN" altLang="zh-CN" sz="3200" b="1" dirty="0" smtClean="0"/>
              <a:t>）按照药物自然属性逐级分类。这种分类思</a:t>
            </a:r>
            <a:endParaRPr lang="en-US" altLang="zh-CN" sz="3200" b="1" dirty="0" smtClean="0"/>
          </a:p>
          <a:p>
            <a:r>
              <a:rPr lang="zh-CN" altLang="zh-CN" sz="3200" b="1" dirty="0" smtClean="0"/>
              <a:t>想是现代生物分类学的重要源泉之一，领先世界。</a:t>
            </a:r>
            <a:r>
              <a:rPr lang="en-US" altLang="zh-CN" sz="3200" b="1" dirty="0" smtClean="0"/>
              <a:t>      </a:t>
            </a:r>
            <a:br>
              <a:rPr lang="en-US" altLang="zh-CN" sz="3200" b="1" dirty="0" smtClean="0"/>
            </a:br>
            <a:r>
              <a:rPr lang="zh-CN" altLang="zh-CN" sz="3200" b="1" dirty="0" smtClean="0"/>
              <a:t>（</a:t>
            </a:r>
            <a:r>
              <a:rPr lang="en-US" altLang="zh-CN" sz="3200" b="1" dirty="0" smtClean="0"/>
              <a:t>4</a:t>
            </a:r>
            <a:r>
              <a:rPr lang="zh-CN" altLang="zh-CN" sz="3200" b="1" dirty="0" smtClean="0"/>
              <a:t>）专制制度的阻碍；自然经济的束缚；科举</a:t>
            </a:r>
            <a:endParaRPr lang="en-US" altLang="zh-CN" sz="3200" b="1" dirty="0" smtClean="0"/>
          </a:p>
          <a:p>
            <a:r>
              <a:rPr lang="zh-CN" altLang="zh-CN" sz="3200" b="1" dirty="0" smtClean="0"/>
              <a:t>制度僵化的恶果；闭关锁国政策的影响。</a:t>
            </a:r>
            <a:endParaRPr lang="zh-CN" altLang="zh-CN" sz="3200" b="1" dirty="0" smtClean="0"/>
          </a:p>
          <a:p>
            <a:r>
              <a:rPr lang="en-US" altLang="zh-CN" sz="3200" b="1" dirty="0" smtClean="0"/>
              <a:t> </a:t>
            </a:r>
            <a:endParaRPr lang="zh-CN" altLang="zh-CN" sz="3200" b="1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mp50381003_1450945817994_1_th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540552" cy="6868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动作按钮: 前进或下一项 2">
            <a:hlinkClick r:id="" action="ppaction://hlinkshowjump?jump=nextslide" highlightClick="1"/>
          </p:cNvPr>
          <p:cNvSpPr/>
          <p:nvPr/>
        </p:nvSpPr>
        <p:spPr>
          <a:xfrm>
            <a:off x="8676456" y="6237312"/>
            <a:ext cx="466352" cy="466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507990" y="5661025"/>
            <a:ext cx="3816350" cy="4324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09600"/>
            <a:ext cx="9144000" cy="1736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5400" b="1" dirty="0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第</a:t>
            </a:r>
            <a:r>
              <a:rPr lang="en-US" altLang="zh-CN" sz="5400" b="1" dirty="0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5400" b="1" dirty="0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课  </a:t>
            </a:r>
            <a:endParaRPr lang="zh-CN" altLang="en-US" sz="5400" b="1" dirty="0">
              <a:solidFill>
                <a:srgbClr val="00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5400" b="1" dirty="0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杰出的中医药学家李时珍</a:t>
            </a:r>
            <a:endParaRPr lang="zh-CN" altLang="en-US" sz="5400" b="1" dirty="0">
              <a:solidFill>
                <a:srgbClr val="0000CC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11188" y="2924175"/>
            <a:ext cx="4968875" cy="34417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/>
            <a:r>
              <a:rPr lang="zh-CN" altLang="en-US" sz="4400" b="1" dirty="0">
                <a:ea typeface="黑体" pitchFamily="49" charset="-122"/>
              </a:rPr>
              <a:t>课标要求：</a:t>
            </a:r>
            <a:endParaRPr lang="zh-CN" altLang="en-US" sz="4400" b="1" dirty="0">
              <a:ea typeface="黑体" pitchFamily="49" charset="-122"/>
            </a:endParaRPr>
          </a:p>
          <a:p>
            <a:pPr algn="l"/>
            <a:r>
              <a:rPr lang="zh-CN" altLang="en-US" sz="4400" b="1" dirty="0">
                <a:ea typeface="黑体" pitchFamily="49" charset="-122"/>
              </a:rPr>
              <a:t>       了解李时珍的主要事迹，认识他对社会发展所作的贡献。</a:t>
            </a:r>
            <a:endParaRPr lang="zh-CN" altLang="en-US" sz="4400" b="1" dirty="0">
              <a:ea typeface="黑体" pitchFamily="49" charset="-122"/>
            </a:endParaRPr>
          </a:p>
        </p:txBody>
      </p:sp>
      <p:pic>
        <p:nvPicPr>
          <p:cNvPr id="5124" name="Picture 4" descr="200552015152699929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940425" y="2276475"/>
            <a:ext cx="3203575" cy="4581525"/>
          </a:xfrm>
          <a:prstGeom prst="rect">
            <a:avLst/>
          </a:prstGeom>
          <a:noFill/>
        </p:spPr>
      </p:pic>
      <p:sp>
        <p:nvSpPr>
          <p:cNvPr id="5" name="动作按钮: 影片 4">
            <a:hlinkClick r:id="rId2" action="ppaction://hlinkfile" highlightClick="1"/>
          </p:cNvPr>
          <p:cNvSpPr/>
          <p:nvPr/>
        </p:nvSpPr>
        <p:spPr>
          <a:xfrm>
            <a:off x="8676456" y="6165304"/>
            <a:ext cx="466352" cy="50405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51520" y="116633"/>
          <a:ext cx="8424936" cy="6004343"/>
        </p:xfrm>
        <a:graphic>
          <a:graphicData uri="http://schemas.openxmlformats.org/drawingml/2006/table">
            <a:tbl>
              <a:tblPr/>
              <a:tblGrid>
                <a:gridCol w="1152128"/>
                <a:gridCol w="1080120"/>
                <a:gridCol w="2808312"/>
                <a:gridCol w="3384376"/>
              </a:tblGrid>
              <a:tr h="432047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中医药学成就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1821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人物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朝代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著作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地位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6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战国到秦汉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800" b="1" kern="100" dirty="0" smtClean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《</a:t>
                      </a:r>
                      <a:r>
                        <a:rPr lang="zh-CN" sz="2800" b="1" kern="100" dirty="0" smtClean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神</a:t>
                      </a: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农本草</a:t>
                      </a:r>
                      <a:r>
                        <a:rPr lang="zh-CN" sz="2800" b="1" kern="100" dirty="0" smtClean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经</a:t>
                      </a:r>
                      <a:r>
                        <a:rPr lang="en-US" altLang="zh-CN" sz="2800" b="1" kern="100" dirty="0" smtClean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》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b="1" kern="100" spc="60" dirty="0">
                          <a:solidFill>
                            <a:srgbClr val="00000F"/>
                          </a:solidFill>
                          <a:latin typeface="黑体" pitchFamily="49" charset="-122"/>
                          <a:ea typeface="黑体" pitchFamily="49" charset="-122"/>
                          <a:cs typeface="Times New Roman"/>
                        </a:rPr>
                        <a:t>收载药物</a:t>
                      </a:r>
                      <a:r>
                        <a:rPr lang="en-US" sz="2800" b="1" kern="100" spc="60" dirty="0">
                          <a:solidFill>
                            <a:srgbClr val="00000F"/>
                          </a:solidFill>
                          <a:latin typeface="黑体" pitchFamily="49" charset="-122"/>
                          <a:ea typeface="黑体" pitchFamily="49" charset="-122"/>
                          <a:cs typeface="Times New Roman"/>
                        </a:rPr>
                        <a:t>365</a:t>
                      </a:r>
                      <a:r>
                        <a:rPr lang="zh-CN" sz="2800" b="1" kern="100" spc="60" dirty="0">
                          <a:solidFill>
                            <a:srgbClr val="00000F"/>
                          </a:solidFill>
                          <a:latin typeface="黑体" pitchFamily="49" charset="-122"/>
                          <a:ea typeface="黑体" pitchFamily="49" charset="-122"/>
                          <a:cs typeface="Times New Roman"/>
                        </a:rPr>
                        <a:t>种，涉及病证约</a:t>
                      </a:r>
                      <a:r>
                        <a:rPr lang="en-US" sz="2800" b="1" kern="100" spc="60" dirty="0">
                          <a:solidFill>
                            <a:srgbClr val="00000F"/>
                          </a:solidFill>
                          <a:latin typeface="黑体" pitchFamily="49" charset="-122"/>
                          <a:ea typeface="黑体" pitchFamily="49" charset="-122"/>
                          <a:cs typeface="Times New Roman"/>
                        </a:rPr>
                        <a:t>170</a:t>
                      </a:r>
                      <a:r>
                        <a:rPr lang="zh-CN" sz="2800" b="1" kern="100" spc="60" dirty="0">
                          <a:solidFill>
                            <a:srgbClr val="00000F"/>
                          </a:solidFill>
                          <a:latin typeface="黑体" pitchFamily="49" charset="-122"/>
                          <a:ea typeface="黑体" pitchFamily="49" charset="-122"/>
                          <a:cs typeface="Times New Roman"/>
                        </a:rPr>
                        <a:t>多种，</a:t>
                      </a:r>
                      <a:endParaRPr lang="zh-CN" sz="2800" b="1" kern="100" dirty="0">
                        <a:latin typeface="黑体" pitchFamily="49" charset="-122"/>
                        <a:ea typeface="黑体" pitchFamily="49" charset="-122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40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 smtClean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战国</a:t>
                      </a:r>
                      <a:r>
                        <a:rPr lang="zh-CN" altLang="en-US" sz="2800" b="1" kern="100" dirty="0" smtClean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到</a:t>
                      </a:r>
                      <a:r>
                        <a:rPr lang="zh-CN" sz="2800" b="1" kern="100" dirty="0" smtClean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西</a:t>
                      </a: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汉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《黄帝内经》</a:t>
                      </a:r>
                      <a:endParaRPr lang="zh-CN" sz="2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奠定了中医学的理论基础 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扁鹊</a:t>
                      </a:r>
                      <a:endParaRPr lang="zh-CN" sz="2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战国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 dirty="0" smtClean="0">
                          <a:solidFill>
                            <a:srgbClr val="000000"/>
                          </a:solidFill>
                          <a:latin typeface="黑体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四诊法 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rgbClr val="000000"/>
                          </a:solidFill>
                          <a:latin typeface="黑体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望闻问切 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4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医圣张仲景</a:t>
                      </a:r>
                      <a:endParaRPr lang="zh-CN" sz="2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东汉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《伤寒杂病论》 </a:t>
                      </a:r>
                      <a:endParaRPr lang="zh-CN" sz="2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临床中医学经典，载方</a:t>
                      </a:r>
                      <a:r>
                        <a:rPr lang="en-US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269</a:t>
                      </a: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个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4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华佗</a:t>
                      </a:r>
                      <a:endParaRPr lang="zh-CN" sz="2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东汉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麻沸散五禽戏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最早的麻醉药剂和保健操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8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孙思邈</a:t>
                      </a:r>
                      <a:endParaRPr lang="zh-CN" sz="2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唐朝</a:t>
                      </a:r>
                      <a:endParaRPr lang="zh-CN" sz="2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《千金方》 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rgbClr val="000000"/>
                          </a:solidFill>
                          <a:latin typeface="黑体"/>
                          <a:ea typeface="宋体"/>
                          <a:cs typeface="Times New Roman"/>
                        </a:rPr>
                        <a:t>800</a:t>
                      </a: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多药</a:t>
                      </a:r>
                      <a:r>
                        <a:rPr lang="zh-CN" sz="2800" b="1" kern="100" dirty="0" smtClean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物</a:t>
                      </a:r>
                      <a:r>
                        <a:rPr lang="en-US" altLang="zh-CN" sz="2800" b="1" kern="100" dirty="0" smtClean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2000</a:t>
                      </a:r>
                      <a:r>
                        <a:rPr lang="zh-CN" sz="2800" b="1" kern="100" dirty="0" smtClean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多</a:t>
                      </a: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药方 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李时珍</a:t>
                      </a:r>
                      <a:endParaRPr lang="zh-CN" sz="2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明朝</a:t>
                      </a:r>
                      <a:endParaRPr lang="zh-CN" sz="2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《本草纲目》 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 smtClean="0">
                          <a:solidFill>
                            <a:srgbClr val="000000"/>
                          </a:solidFill>
                          <a:latin typeface="Calibri"/>
                          <a:ea typeface="黑体"/>
                          <a:cs typeface="Times New Roman"/>
                        </a:rPr>
                        <a:t>？ 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28056" marR="28056" marT="311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916238" y="1341438"/>
            <a:ext cx="4608512" cy="4965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出身名医世家，</a:t>
            </a:r>
            <a:endParaRPr lang="zh-CN" altLang="en-US" sz="3200" b="1">
              <a:solidFill>
                <a:srgbClr val="00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  从小酷爱医学</a:t>
            </a:r>
            <a:endParaRPr lang="zh-CN" altLang="en-US" sz="3200" b="1">
              <a:solidFill>
                <a:srgbClr val="00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三次乡试落榜，</a:t>
            </a:r>
            <a:endParaRPr lang="zh-CN" altLang="en-US" sz="3200" b="1">
              <a:solidFill>
                <a:srgbClr val="00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  坚定从医之路</a:t>
            </a:r>
            <a:endParaRPr lang="zh-CN" altLang="en-US" sz="3200" b="1">
              <a:solidFill>
                <a:srgbClr val="00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宫廷御医之便，</a:t>
            </a:r>
            <a:endParaRPr lang="zh-CN" altLang="en-US" sz="3200" b="1">
              <a:solidFill>
                <a:srgbClr val="00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  饱识医术药材</a:t>
            </a:r>
            <a:endParaRPr lang="zh-CN" altLang="en-US" sz="3200" b="1">
              <a:solidFill>
                <a:srgbClr val="00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4.</a:t>
            </a:r>
            <a:r>
              <a:rPr lang="zh-CN" altLang="en-US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深鉴</a:t>
            </a:r>
            <a:r>
              <a:rPr lang="en-US" altLang="zh-CN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本草</a:t>
            </a:r>
            <a:r>
              <a:rPr lang="en-US" altLang="zh-CN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遗误，</a:t>
            </a:r>
            <a:endParaRPr lang="zh-CN" altLang="en-US" sz="3200" b="1">
              <a:solidFill>
                <a:srgbClr val="00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  辞官回乡重修</a:t>
            </a:r>
            <a:endParaRPr lang="zh-CN" altLang="en-US" sz="3200" b="1">
              <a:solidFill>
                <a:srgbClr val="00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5.27</a:t>
            </a:r>
            <a:r>
              <a:rPr lang="zh-CN" altLang="en-US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春秋努力，</a:t>
            </a:r>
            <a:endParaRPr lang="zh-CN" altLang="en-US" sz="3200" b="1">
              <a:solidFill>
                <a:srgbClr val="00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  编成</a:t>
            </a:r>
            <a:r>
              <a:rPr lang="en-US" altLang="zh-CN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本草纲目</a:t>
            </a:r>
            <a:r>
              <a:rPr lang="en-US" altLang="zh-CN" sz="3200" b="1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》</a:t>
            </a:r>
            <a:endParaRPr lang="en-US" altLang="zh-CN" sz="3200" b="1">
              <a:solidFill>
                <a:srgbClr val="0000CC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0" y="0"/>
            <a:ext cx="6924675" cy="8239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一、李时珍的人生之路：</a:t>
            </a:r>
            <a:endParaRPr lang="zh-CN" altLang="en-US" sz="4800" b="1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6148" name="Picture 6" descr="李时珍"/>
          <p:cNvPicPr>
            <a:picLocks noChangeAspect="1" noChangeArrowheads="1" noCrop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526213" y="0"/>
            <a:ext cx="261778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732588" y="3789363"/>
            <a:ext cx="259080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李时珍</a:t>
            </a:r>
            <a:r>
              <a:rPr kumimoji="1" lang="zh-CN" alt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                   </a:t>
            </a:r>
            <a:endParaRPr kumimoji="1" lang="zh-CN" altLang="en-US" sz="32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6150" name="Picture 8" descr="2005520151526999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1438"/>
            <a:ext cx="2381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动作按钮: 前进或下一项 6">
            <a:hlinkClick r:id="" action="ppaction://hlinkshowjump?jump=nextslide" highlightClick="1"/>
          </p:cNvPr>
          <p:cNvSpPr/>
          <p:nvPr/>
        </p:nvSpPr>
        <p:spPr>
          <a:xfrm>
            <a:off x="8748464" y="6381328"/>
            <a:ext cx="432048" cy="5040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/>
              <a:t>Page </a:t>
            </a:r>
            <a:r>
              <a:rPr lang="de-DE">
                <a:sym typeface="MS UI Gothic" pitchFamily="34" charset="-128"/>
              </a:rPr>
              <a:t></a:t>
            </a:r>
            <a:r>
              <a:rPr lang="de-DE"/>
              <a:t> </a:t>
            </a:r>
            <a:fld id="{60E36A30-6E57-4A03-8548-EE88E9F60959}" type="slidenum">
              <a:rPr lang="en-US" altLang="zh-CN"/>
            </a:fld>
            <a:endParaRPr lang="en-US"/>
          </a:p>
        </p:txBody>
      </p:sp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5148263" y="1306513"/>
            <a:ext cx="2879725" cy="936625"/>
          </a:xfrm>
          <a:prstGeom prst="roundRect">
            <a:avLst>
              <a:gd name="adj" fmla="val 5426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 cmpd="sng">
            <a:solidFill>
              <a:schemeClr val="bg2"/>
            </a:solidFill>
            <a:round/>
          </a:ln>
          <a:effectLst/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zh-CN" sz="3600" b="1" dirty="0"/>
              <a:t>少 年 立 志</a:t>
            </a:r>
            <a:endParaRPr lang="zh-CN" sz="3600" b="1" dirty="0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043608" y="1340768"/>
            <a:ext cx="2879725" cy="936625"/>
          </a:xfrm>
          <a:prstGeom prst="roundRect">
            <a:avLst>
              <a:gd name="adj" fmla="val 5426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 cmpd="sng">
            <a:solidFill>
              <a:schemeClr val="bg2"/>
            </a:solidFill>
            <a:round/>
          </a:ln>
          <a:effectLst/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zh-CN" sz="3600" b="1" dirty="0"/>
              <a:t>科 举 受 挫</a:t>
            </a:r>
            <a:endParaRPr lang="zh-CN" sz="3600" b="1" dirty="0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5149850" y="2246313"/>
            <a:ext cx="2879725" cy="0"/>
          </a:xfrm>
          <a:prstGeom prst="line">
            <a:avLst/>
          </a:prstGeom>
          <a:noFill/>
          <a:ln w="19050" cmpd="sng">
            <a:solidFill>
              <a:schemeClr val="bg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1117600" y="2246313"/>
            <a:ext cx="2879725" cy="0"/>
          </a:xfrm>
          <a:prstGeom prst="line">
            <a:avLst/>
          </a:prstGeom>
          <a:noFill/>
          <a:ln w="19050" cmpd="sng">
            <a:solidFill>
              <a:schemeClr val="bg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grpSp>
        <p:nvGrpSpPr>
          <p:cNvPr id="2" name="Group 7"/>
          <p:cNvGrpSpPr/>
          <p:nvPr/>
        </p:nvGrpSpPr>
        <p:grpSpPr bwMode="auto">
          <a:xfrm>
            <a:off x="3709988" y="981075"/>
            <a:ext cx="1657350" cy="1622425"/>
            <a:chOff x="0" y="0"/>
            <a:chExt cx="987" cy="966"/>
          </a:xfrm>
        </p:grpSpPr>
        <p:grpSp>
          <p:nvGrpSpPr>
            <p:cNvPr id="3" name="Group 8"/>
            <p:cNvGrpSpPr/>
            <p:nvPr/>
          </p:nvGrpSpPr>
          <p:grpSpPr bwMode="auto">
            <a:xfrm>
              <a:off x="0" y="0"/>
              <a:ext cx="987" cy="966"/>
              <a:chOff x="0" y="0"/>
              <a:chExt cx="1042" cy="1019"/>
            </a:xfrm>
          </p:grpSpPr>
          <p:pic>
            <p:nvPicPr>
              <p:cNvPr id="7177" name="Picture 9" descr="circuler_1"/>
              <p:cNvPicPr>
                <a:picLocks noChangeAspect="1" noChangeArrowheads="1"/>
              </p:cNvPicPr>
              <p:nvPr/>
            </p:nvPicPr>
            <p:blipFill>
              <a:blip r:embed="rId1" cstate="print"/>
              <a:srcRect/>
              <a:stretch>
                <a:fillRect/>
              </a:stretch>
            </p:blipFill>
            <p:spPr bwMode="auto">
              <a:xfrm>
                <a:off x="0" y="0"/>
                <a:ext cx="1042" cy="10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78" name="Oval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pic>
          <p:nvPicPr>
            <p:cNvPr id="7179" name="Picture 11" descr="Pictur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9" y="9"/>
              <a:ext cx="779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1117600" y="3035300"/>
            <a:ext cx="6913563" cy="2055813"/>
          </a:xfrm>
          <a:prstGeom prst="roundRect">
            <a:avLst>
              <a:gd name="adj" fmla="val 2778"/>
            </a:avLst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 cmpd="sng">
            <a:solidFill>
              <a:schemeClr val="bg2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1117600" y="5091113"/>
            <a:ext cx="6913563" cy="0"/>
          </a:xfrm>
          <a:prstGeom prst="line">
            <a:avLst/>
          </a:prstGeom>
          <a:noFill/>
          <a:ln w="19050" cmpd="sng">
            <a:solidFill>
              <a:schemeClr val="bg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82" name="WordArt 14"/>
          <p:cNvSpPr>
            <a:spLocks noChangeArrowheads="1" noChangeShapeType="1"/>
          </p:cNvSpPr>
          <p:nvPr/>
        </p:nvSpPr>
        <p:spPr bwMode="auto">
          <a:xfrm>
            <a:off x="4011613" y="1489075"/>
            <a:ext cx="10795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400">
                <a:ln w="9525" cmpd="sng">
                  <a:solidFill>
                    <a:schemeClr val="bg1"/>
                  </a:solidFill>
                  <a:round/>
                </a:ln>
                <a:solidFill>
                  <a:schemeClr val="bg1"/>
                </a:solidFill>
                <a:latin typeface="黑体"/>
                <a:ea typeface="黑体"/>
              </a:rPr>
              <a:t>明志</a:t>
            </a:r>
            <a:endParaRPr lang="zh-CN" altLang="en-US" sz="2400">
              <a:ln w="9525" cmpd="sng">
                <a:solidFill>
                  <a:schemeClr val="bg1"/>
                </a:solidFill>
                <a:round/>
              </a:ln>
              <a:solidFill>
                <a:schemeClr val="bg1"/>
              </a:solidFill>
              <a:latin typeface="黑体"/>
              <a:ea typeface="黑体"/>
            </a:endParaRPr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4000500" y="2387600"/>
            <a:ext cx="1146175" cy="863600"/>
          </a:xfrm>
          <a:prstGeom prst="downArrow">
            <a:avLst>
              <a:gd name="adj1" fmla="val 52074"/>
              <a:gd name="adj2" fmla="val 57903"/>
            </a:avLst>
          </a:prstGeom>
          <a:gradFill rotWithShape="1">
            <a:gsLst>
              <a:gs pos="0">
                <a:schemeClr val="accent2">
                  <a:alpha val="0"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>
            <a:off x="1981200" y="2249488"/>
            <a:ext cx="1146175" cy="785812"/>
          </a:xfrm>
          <a:prstGeom prst="downArrow">
            <a:avLst>
              <a:gd name="adj1" fmla="val 52074"/>
              <a:gd name="adj2" fmla="val 57903"/>
            </a:avLst>
          </a:prstGeom>
          <a:gradFill rotWithShape="1">
            <a:gsLst>
              <a:gs pos="0">
                <a:schemeClr val="accent2">
                  <a:alpha val="0"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85" name="AutoShape 17"/>
          <p:cNvSpPr>
            <a:spLocks noChangeArrowheads="1"/>
          </p:cNvSpPr>
          <p:nvPr/>
        </p:nvSpPr>
        <p:spPr bwMode="auto">
          <a:xfrm>
            <a:off x="6013450" y="2249488"/>
            <a:ext cx="1146175" cy="785812"/>
          </a:xfrm>
          <a:prstGeom prst="downArrow">
            <a:avLst>
              <a:gd name="adj1" fmla="val 52074"/>
              <a:gd name="adj2" fmla="val 57903"/>
            </a:avLst>
          </a:prstGeom>
          <a:gradFill rotWithShape="1">
            <a:gsLst>
              <a:gs pos="0">
                <a:schemeClr val="accent2">
                  <a:alpha val="0"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627784" y="3212976"/>
            <a:ext cx="4392488" cy="30963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zh-CN" sz="4400" b="1" i="0" dirty="0"/>
              <a:t>身如逆水船，</a:t>
            </a:r>
            <a:br>
              <a:rPr lang="zh-CN" sz="4400" b="1" i="0" dirty="0"/>
            </a:br>
            <a:r>
              <a:rPr lang="zh-CN" sz="4400" b="1" i="0" dirty="0"/>
              <a:t>心比铁石坚；</a:t>
            </a:r>
            <a:br>
              <a:rPr lang="zh-CN" sz="4400" b="1" i="0" dirty="0"/>
            </a:br>
            <a:r>
              <a:rPr lang="zh-CN" sz="4400" b="1" i="0" dirty="0"/>
              <a:t>望父全儿志，</a:t>
            </a:r>
            <a:br>
              <a:rPr lang="zh-CN" sz="4400" b="1" i="0" dirty="0"/>
            </a:br>
            <a:r>
              <a:rPr lang="zh-CN" sz="4400" b="1" i="0" dirty="0"/>
              <a:t>至死不怕难</a:t>
            </a:r>
            <a:r>
              <a:rPr lang="zh-CN" sz="2400" b="1" i="0" dirty="0"/>
              <a:t>。</a:t>
            </a:r>
            <a:endParaRPr lang="zh-CN" sz="2400" b="1" i="0" dirty="0">
              <a:latin typeface="华文细黑" pitchFamily="2" charset="-122"/>
            </a:endParaRP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1116013" y="4089400"/>
            <a:ext cx="6915150" cy="5476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/>
            <a:endParaRPr lang="zh-CN" sz="1400" i="0">
              <a:solidFill>
                <a:srgbClr val="333333"/>
              </a:solidFill>
              <a:latin typeface="华文细黑" pitchFamily="2" charset="-122"/>
            </a:endParaRPr>
          </a:p>
        </p:txBody>
      </p:sp>
      <p:sp>
        <p:nvSpPr>
          <p:cNvPr id="21" name="动作按钮: 前进或下一项 20">
            <a:hlinkClick r:id="" action="ppaction://hlinkshowjump?jump=nextslide" highlightClick="1"/>
          </p:cNvPr>
          <p:cNvSpPr/>
          <p:nvPr/>
        </p:nvSpPr>
        <p:spPr>
          <a:xfrm>
            <a:off x="8676456" y="6453336"/>
            <a:ext cx="466352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69620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中</a:t>
            </a:r>
            <a:r>
              <a:rPr lang="zh-CN" altLang="en-US" sz="40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医药巨著</a:t>
            </a:r>
            <a:r>
              <a:rPr lang="en-US" altLang="zh-CN" sz="40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40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本草纲目</a:t>
            </a:r>
            <a:r>
              <a:rPr lang="en-US" altLang="zh-CN" sz="40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》</a:t>
            </a:r>
            <a:endParaRPr lang="en-US" altLang="zh-CN" sz="40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066800"/>
            <a:ext cx="7986713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indent="400050" algn="l" defTabSz="-635">
              <a:tabLst>
                <a:tab pos="114300" algn="l"/>
                <a:tab pos="457200" algn="l"/>
              </a:tabLst>
            </a:pPr>
            <a:r>
              <a:rPr lang="zh-CN" altLang="en-US" sz="3200" b="1" dirty="0" smtClean="0">
                <a:latin typeface="宋体"/>
                <a:ea typeface="黑体" pitchFamily="49" charset="-122"/>
              </a:rPr>
              <a:t>“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本草纲目</a:t>
            </a:r>
            <a:r>
              <a:rPr lang="zh-CN" altLang="en-US" sz="3200" b="1" dirty="0">
                <a:latin typeface="宋体"/>
                <a:ea typeface="黑体" pitchFamily="49" charset="-122"/>
              </a:rPr>
              <a:t>”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之意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57200" y="1828800"/>
            <a:ext cx="9296400" cy="1066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/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本草：中药（本草学：有关中药方面的学问）；   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纲目：药物分类体系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924944"/>
            <a:ext cx="8802410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林奈是瑞典的分类学家和博物学家，他的</a:t>
            </a:r>
            <a:r>
              <a:rPr lang="en-US" altLang="zh-CN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自然</a:t>
            </a:r>
            <a:endParaRPr lang="en-US" altLang="zh-CN" sz="3200" b="1" dirty="0" smtClean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系统</a:t>
            </a:r>
            <a:r>
              <a:rPr lang="en-US" altLang="zh-CN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奠定了科学生物分类的基础</a:t>
            </a:r>
            <a:r>
              <a:rPr lang="en-US" altLang="zh-CN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用</a:t>
            </a:r>
            <a:r>
              <a:rPr lang="en-US" altLang="zh-CN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7</a:t>
            </a:r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个等级将</a:t>
            </a:r>
            <a:endParaRPr lang="en-US" altLang="zh-CN" sz="3200" b="1" dirty="0" smtClean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生物逐级分类。这</a:t>
            </a:r>
            <a:r>
              <a:rPr lang="en-US" altLang="zh-CN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7</a:t>
            </a:r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个等级由高到低分别是</a:t>
            </a:r>
            <a:r>
              <a:rPr lang="en-US" altLang="zh-CN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:</a:t>
            </a:r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界、</a:t>
            </a:r>
            <a:endParaRPr lang="en-US" altLang="zh-CN" sz="3200" b="1" dirty="0" smtClean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门、纲、目、科、属、种。每种生物在分类系统</a:t>
            </a:r>
            <a:endParaRPr lang="en-US" altLang="zh-CN" sz="3200" b="1" dirty="0" smtClean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中都有自己固定的位置。例如</a:t>
            </a:r>
            <a:r>
              <a:rPr lang="en-US" altLang="zh-CN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:</a:t>
            </a:r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人属于 动物界，</a:t>
            </a:r>
            <a:endParaRPr lang="en-US" altLang="zh-CN" sz="3200" b="1" dirty="0" smtClean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脊椎动物门，哺乳纲，灵长目，人科，人属，人</a:t>
            </a:r>
            <a:endParaRPr lang="en-US" altLang="zh-CN" sz="3200" b="1" dirty="0" smtClean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b="1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种。</a:t>
            </a:r>
            <a:endParaRPr lang="zh-CN" altLang="en-US" sz="3200" b="1" dirty="0" smtClean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  <a:p>
            <a:endParaRPr lang="zh-CN" altLang="en-US" dirty="0"/>
          </a:p>
        </p:txBody>
      </p:sp>
      <p:sp>
        <p:nvSpPr>
          <p:cNvPr id="6" name="动作按钮: 前进或下一项 5">
            <a:hlinkClick r:id="" action="ppaction://hlinkshowjump?jump=nextslide" highlightClick="1"/>
          </p:cNvPr>
          <p:cNvSpPr/>
          <p:nvPr/>
        </p:nvSpPr>
        <p:spPr>
          <a:xfrm>
            <a:off x="8748464" y="6453336"/>
            <a:ext cx="322336" cy="3943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4" grpId="0"/>
      <p:bldP spid="8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4745</Words>
  <Application>WPS 演示</Application>
  <PresentationFormat>全屏显示(4:3)</PresentationFormat>
  <Paragraphs>334</Paragraphs>
  <Slides>33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4" baseType="lpstr">
      <vt:lpstr>Office 主题</vt:lpstr>
      <vt:lpstr>第六单元  杰 出 的 科 学 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Administrator</cp:lastModifiedBy>
  <cp:revision>78</cp:revision>
  <dcterms:created xsi:type="dcterms:W3CDTF">2016-07-28T08:33:57Z</dcterms:created>
  <dcterms:modified xsi:type="dcterms:W3CDTF">2016-07-28T08:35:47Z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2052-10.1.0.5740</vt:lpwstr>
  </property>
</Properties>
</file>